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6"/>
  </p:sldMasterIdLst>
  <p:notesMasterIdLst>
    <p:notesMasterId r:id="rId19"/>
  </p:notesMasterIdLst>
  <p:handoutMasterIdLst>
    <p:handoutMasterId r:id="rId20"/>
  </p:handoutMasterIdLst>
  <p:sldIdLst>
    <p:sldId id="286" r:id="rId7"/>
    <p:sldId id="287" r:id="rId8"/>
    <p:sldId id="294" r:id="rId9"/>
    <p:sldId id="261" r:id="rId10"/>
    <p:sldId id="295" r:id="rId11"/>
    <p:sldId id="262" r:id="rId12"/>
    <p:sldId id="297" r:id="rId13"/>
    <p:sldId id="298" r:id="rId14"/>
    <p:sldId id="296" r:id="rId15"/>
    <p:sldId id="299" r:id="rId16"/>
    <p:sldId id="279" r:id="rId17"/>
    <p:sldId id="277"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75">
          <p15:clr>
            <a:srgbClr val="A4A3A4"/>
          </p15:clr>
        </p15:guide>
        <p15:guide id="2" pos="5442">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833BA14-D214-EC2E-C67D-B69686DE19E7}" name="Adrian Hall" initials="AH" userId="S::adrian.hall@fca.org.uk::16a3bf1d-0168-4743-90b4-2073d04c8980" providerId="AD"/>
  <p188:author id="{E40B72F4-4002-CD22-7BD1-0443ADE6C9F5}" name="Miten Patel" initials="MP" userId="S::miten.patel@fca.org.uk::28a257a5-5f18-467d-98d0-31a39920684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7E9"/>
    <a:srgbClr val="D5CCC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D16D5C-AF3A-BA2F-E5E1-5D5BCB332CAA}" v="48" dt="2022-02-16T13:12:04.055"/>
    <p1510:client id="{1B66DB69-4BB6-C4E7-1A3F-E389EA53FB4E}" v="9" dt="2022-09-07T08:14:50.534"/>
    <p1510:client id="{57892AA5-5516-4DDF-BEE1-B9EA4125B973}" v="13" dt="2022-02-16T14:53:40.039"/>
    <p1510:client id="{68B03DCA-CA24-F0A3-3F89-4B64EFA09521}" v="53" dt="2022-09-26T12:45:01.896"/>
    <p1510:client id="{7D20317D-4C90-1E3C-9580-D01E569CA8C8}" v="75" dt="2022-09-26T13:53:34.947"/>
    <p1510:client id="{88B3B2DC-2323-559D-162B-FA09EA994E17}" v="160" dt="2022-10-04T15:09:53.128"/>
    <p1510:client id="{B0EC7426-356B-799D-C719-B5BCA8CC886B}" v="10" dt="2022-09-08T09:13:31.657"/>
    <p1510:client id="{C68C78AB-52CC-05EA-9CC8-2CE6C3E99FF7}" v="635" dt="2022-09-23T13:55:07.986"/>
    <p1510:client id="{F3D94D8E-E31F-9CF3-153F-6EDC7DA0DBD5}" v="23" dt="2022-09-23T14:08:22.5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800" y="52"/>
      </p:cViewPr>
      <p:guideLst>
        <p:guide orient="horz" pos="875"/>
        <p:guide pos="544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F7A74E-0CE9-984C-B739-A948EFA0BBC6}" type="datetimeFigureOut">
              <a:rPr lang="en-US" smtClean="0"/>
              <a:t>10/5/2022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5F942F-929B-174F-B417-4BA67A59AE1A}" type="slidenum">
              <a:rPr lang="en-US" smtClean="0"/>
              <a:t>‹#›</a:t>
            </a:fld>
            <a:endParaRPr lang="en-US"/>
          </a:p>
        </p:txBody>
      </p:sp>
    </p:spTree>
    <p:extLst>
      <p:ext uri="{BB962C8B-B14F-4D97-AF65-F5344CB8AC3E}">
        <p14:creationId xmlns:p14="http://schemas.microsoft.com/office/powerpoint/2010/main" val="36318940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D69BFB-46E1-384C-B128-9A1C5832A767}" type="datetimeFigureOut">
              <a:rPr lang="en-US" smtClean="0"/>
              <a:t>10/5/2022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4F95A7-A110-1F42-9020-C3AAF98541AE}" type="slidenum">
              <a:rPr lang="en-US" smtClean="0"/>
              <a:t>‹#›</a:t>
            </a:fld>
            <a:endParaRPr lang="en-US"/>
          </a:p>
        </p:txBody>
      </p:sp>
    </p:spTree>
    <p:extLst>
      <p:ext uri="{BB962C8B-B14F-4D97-AF65-F5344CB8AC3E}">
        <p14:creationId xmlns:p14="http://schemas.microsoft.com/office/powerpoint/2010/main" val="276001694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B88C937-3E0D-444A-98AC-0DE4A36C2FB6}" type="slidenum">
              <a:rPr lang="en-GB" smtClean="0"/>
              <a:t>3</a:t>
            </a:fld>
            <a:endParaRPr lang="en-GB"/>
          </a:p>
        </p:txBody>
      </p:sp>
    </p:spTree>
    <p:extLst>
      <p:ext uri="{BB962C8B-B14F-4D97-AF65-F5344CB8AC3E}">
        <p14:creationId xmlns:p14="http://schemas.microsoft.com/office/powerpoint/2010/main" val="28802396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01">
    <p:spTree>
      <p:nvGrpSpPr>
        <p:cNvPr id="1" name=""/>
        <p:cNvGrpSpPr/>
        <p:nvPr/>
      </p:nvGrpSpPr>
      <p:grpSpPr>
        <a:xfrm>
          <a:off x="0" y="0"/>
          <a:ext cx="0" cy="0"/>
          <a:chOff x="0" y="0"/>
          <a:chExt cx="0" cy="0"/>
        </a:xfrm>
      </p:grpSpPr>
      <p:pic>
        <p:nvPicPr>
          <p:cNvPr id="2" name="Picture 1"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ext Placeholder 13"/>
          <p:cNvSpPr>
            <a:spLocks noGrp="1"/>
          </p:cNvSpPr>
          <p:nvPr>
            <p:ph type="body" sz="quarter" idx="12" hasCustomPrompt="1"/>
          </p:nvPr>
        </p:nvSpPr>
        <p:spPr>
          <a:xfrm>
            <a:off x="406398" y="2444750"/>
            <a:ext cx="7510463" cy="1024890"/>
          </a:xfrm>
        </p:spPr>
        <p:txBody>
          <a:bodyPr>
            <a:normAutofit/>
          </a:bodyPr>
          <a:lstStyle>
            <a:lvl1pPr marL="0" indent="0">
              <a:lnSpc>
                <a:spcPts val="3200"/>
              </a:lnSpc>
              <a:buFontTx/>
              <a:buNone/>
              <a:defRPr sz="3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subtitle</a:t>
            </a:r>
          </a:p>
          <a:p>
            <a:pPr lvl="0"/>
            <a:r>
              <a:rPr lang="en-US"/>
              <a:t>(maximum two lines)</a:t>
            </a:r>
          </a:p>
        </p:txBody>
      </p:sp>
      <p:sp>
        <p:nvSpPr>
          <p:cNvPr id="8" name="Text Placeholder 17"/>
          <p:cNvSpPr>
            <a:spLocks noGrp="1"/>
          </p:cNvSpPr>
          <p:nvPr>
            <p:ph type="body" sz="quarter" idx="14" hasCustomPrompt="1"/>
          </p:nvPr>
        </p:nvSpPr>
        <p:spPr>
          <a:xfrm>
            <a:off x="406400" y="1549400"/>
            <a:ext cx="7510463" cy="736600"/>
          </a:xfrm>
        </p:spPr>
        <p:txBody>
          <a:bodyPr anchor="b">
            <a:noAutofit/>
          </a:bodyPr>
          <a:lstStyle>
            <a:lvl1pPr marL="0" indent="0">
              <a:buFontTx/>
              <a:buNone/>
              <a:defRPr sz="4000" b="1"/>
            </a:lvl1pPr>
          </a:lstStyle>
          <a:p>
            <a:pPr lvl="0"/>
            <a:r>
              <a:rPr lang="en-GB"/>
              <a:t>Click to edit title</a:t>
            </a:r>
            <a:endParaRPr lang="en-US"/>
          </a:p>
        </p:txBody>
      </p:sp>
      <p:sp>
        <p:nvSpPr>
          <p:cNvPr id="9" name="Text Placeholder 15"/>
          <p:cNvSpPr>
            <a:spLocks noGrp="1"/>
          </p:cNvSpPr>
          <p:nvPr>
            <p:ph type="body" sz="quarter" idx="16" hasCustomPrompt="1"/>
          </p:nvPr>
        </p:nvSpPr>
        <p:spPr>
          <a:xfrm>
            <a:off x="406398" y="4379278"/>
            <a:ext cx="7510461" cy="299402"/>
          </a:xfrm>
        </p:spPr>
        <p:txBody>
          <a:bodyPr anchor="t">
            <a:normAutofit/>
          </a:bodyPr>
          <a:lstStyle>
            <a:lvl1pPr marL="0" indent="0">
              <a:buFontTx/>
              <a:buNone/>
              <a:defRPr sz="1400" baseline="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details (max one line) </a:t>
            </a:r>
            <a:endParaRPr lang="en-US"/>
          </a:p>
        </p:txBody>
      </p:sp>
      <p:sp>
        <p:nvSpPr>
          <p:cNvPr id="10" name="Text Placeholder 15"/>
          <p:cNvSpPr>
            <a:spLocks noGrp="1"/>
          </p:cNvSpPr>
          <p:nvPr>
            <p:ph type="body" sz="quarter" idx="15" hasCustomPrompt="1"/>
          </p:nvPr>
        </p:nvSpPr>
        <p:spPr>
          <a:xfrm>
            <a:off x="406400" y="3891598"/>
            <a:ext cx="7510461" cy="436562"/>
          </a:xfrm>
        </p:spPr>
        <p:txBody>
          <a:bodyPr anchor="t">
            <a:normAutofit/>
          </a:bodyPr>
          <a:lstStyle>
            <a:lvl1pPr marL="0" indent="0">
              <a:buFontTx/>
              <a:buNone/>
              <a:defRPr sz="2000" b="1" baseline="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presenter (max one line) </a:t>
            </a:r>
            <a:endParaRPr lang="en-US"/>
          </a:p>
        </p:txBody>
      </p:sp>
      <p:sp>
        <p:nvSpPr>
          <p:cNvPr id="11" name="TextBox 10">
            <a:extLst>
              <a:ext uri="{FF2B5EF4-FFF2-40B4-BE49-F238E27FC236}">
                <a16:creationId xmlns:a16="http://schemas.microsoft.com/office/drawing/2014/main" id="{77527A18-CA11-4A9F-BE9D-C8188C45BA00}"/>
              </a:ext>
            </a:extLst>
          </p:cNvPr>
          <p:cNvSpPr txBox="1"/>
          <p:nvPr userDrawn="1"/>
        </p:nvSpPr>
        <p:spPr>
          <a:xfrm>
            <a:off x="611560" y="0"/>
            <a:ext cx="3024336" cy="230832"/>
          </a:xfrm>
          <a:prstGeom prst="rect">
            <a:avLst/>
          </a:prstGeom>
          <a:noFill/>
        </p:spPr>
        <p:txBody>
          <a:bodyPr wrap="square" rtlCol="0">
            <a:spAutoFit/>
          </a:bodyPr>
          <a:lstStyle/>
          <a:p>
            <a:r>
              <a:rPr lang="en-GB" sz="900">
                <a:solidFill>
                  <a:schemeClr val="bg2"/>
                </a:solidFill>
              </a:rPr>
              <a:t>FCA Official</a:t>
            </a:r>
          </a:p>
        </p:txBody>
      </p:sp>
    </p:spTree>
    <p:extLst>
      <p:ext uri="{BB962C8B-B14F-4D97-AF65-F5344CB8AC3E}">
        <p14:creationId xmlns:p14="http://schemas.microsoft.com/office/powerpoint/2010/main" val="435283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hart (Vertical) + Content + Details">
    <p:spTree>
      <p:nvGrpSpPr>
        <p:cNvPr id="1" name=""/>
        <p:cNvGrpSpPr/>
        <p:nvPr/>
      </p:nvGrpSpPr>
      <p:grpSpPr>
        <a:xfrm>
          <a:off x="0" y="0"/>
          <a:ext cx="0" cy="0"/>
          <a:chOff x="0" y="0"/>
          <a:chExt cx="0" cy="0"/>
        </a:xfrm>
      </p:grpSpPr>
      <p:pic>
        <p:nvPicPr>
          <p:cNvPr id="8" name="Picture 7"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13" name="Text Placeholder 11"/>
          <p:cNvSpPr>
            <a:spLocks noGrp="1"/>
          </p:cNvSpPr>
          <p:nvPr>
            <p:ph type="body" sz="quarter" idx="13" hasCustomPrompt="1"/>
          </p:nvPr>
        </p:nvSpPr>
        <p:spPr>
          <a:xfrm>
            <a:off x="457200" y="3828815"/>
            <a:ext cx="2746022" cy="765410"/>
          </a:xfrm>
        </p:spPr>
        <p:txBody>
          <a:bodyPr anchor="b">
            <a:normAutofit/>
          </a:bodyPr>
          <a:lstStyle>
            <a:lvl1pPr marL="0" indent="0">
              <a:lnSpc>
                <a:spcPts val="1800"/>
              </a:lnSpc>
              <a:spcBef>
                <a:spcPts val="0"/>
              </a:spcBef>
              <a:buFontTx/>
              <a:buNone/>
              <a:defRPr sz="150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a:t>
            </a:r>
            <a:br>
              <a:rPr lang="en-GB"/>
            </a:br>
            <a:r>
              <a:rPr lang="en-GB"/>
              <a:t>text detail styles</a:t>
            </a:r>
          </a:p>
        </p:txBody>
      </p:sp>
      <p:sp>
        <p:nvSpPr>
          <p:cNvPr id="12" name="Chart Placeholder 9"/>
          <p:cNvSpPr>
            <a:spLocks noGrp="1"/>
          </p:cNvSpPr>
          <p:nvPr>
            <p:ph type="chart" sz="quarter" idx="15" hasCustomPrompt="1"/>
          </p:nvPr>
        </p:nvSpPr>
        <p:spPr>
          <a:xfrm>
            <a:off x="3340100" y="1011238"/>
            <a:ext cx="5075238" cy="3582987"/>
          </a:xfrm>
        </p:spPr>
        <p:txBody>
          <a:bodyPr/>
          <a:lstStyle>
            <a:lvl1pPr marL="0" indent="0">
              <a:buFontTx/>
              <a:buNone/>
              <a:defRPr/>
            </a:lvl1pPr>
          </a:lstStyle>
          <a:p>
            <a:r>
              <a:rPr lang="en-US"/>
              <a:t>Click to insert chart</a:t>
            </a:r>
          </a:p>
        </p:txBody>
      </p:sp>
      <p:sp>
        <p:nvSpPr>
          <p:cNvPr id="15" name="Text Placeholder 13"/>
          <p:cNvSpPr>
            <a:spLocks noGrp="1"/>
          </p:cNvSpPr>
          <p:nvPr>
            <p:ph type="body" sz="quarter" idx="16"/>
          </p:nvPr>
        </p:nvSpPr>
        <p:spPr>
          <a:xfrm>
            <a:off x="457200" y="1011237"/>
            <a:ext cx="2746375" cy="2680361"/>
          </a:xfrm>
        </p:spPr>
        <p:txBody>
          <a:bodyPr/>
          <a:lstStyle>
            <a:lvl1pPr marL="0" indent="0">
              <a:buFontTx/>
              <a:buNone/>
              <a:defRPr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9" name="TextBox 8">
            <a:extLst>
              <a:ext uri="{FF2B5EF4-FFF2-40B4-BE49-F238E27FC236}">
                <a16:creationId xmlns:a16="http://schemas.microsoft.com/office/drawing/2014/main" id="{C0E25536-9C24-414A-AB92-26293A6583D9}"/>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107969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Chart (Horizontal) + Content">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12" name="Chart Placeholder 9"/>
          <p:cNvSpPr>
            <a:spLocks noGrp="1"/>
          </p:cNvSpPr>
          <p:nvPr>
            <p:ph type="chart" sz="quarter" idx="15" hasCustomPrompt="1"/>
          </p:nvPr>
        </p:nvSpPr>
        <p:spPr>
          <a:xfrm>
            <a:off x="457200" y="1011238"/>
            <a:ext cx="7958138" cy="2732791"/>
          </a:xfrm>
        </p:spPr>
        <p:txBody>
          <a:bodyPr/>
          <a:lstStyle>
            <a:lvl1pPr marL="0" indent="0">
              <a:buFontTx/>
              <a:buNone/>
              <a:defRPr/>
            </a:lvl1pPr>
          </a:lstStyle>
          <a:p>
            <a:r>
              <a:rPr lang="en-US"/>
              <a:t>Click to insert chart</a:t>
            </a:r>
          </a:p>
        </p:txBody>
      </p:sp>
      <p:sp>
        <p:nvSpPr>
          <p:cNvPr id="8" name="Text Placeholder 13"/>
          <p:cNvSpPr>
            <a:spLocks noGrp="1"/>
          </p:cNvSpPr>
          <p:nvPr>
            <p:ph type="body" sz="quarter" idx="16" hasCustomPrompt="1"/>
          </p:nvPr>
        </p:nvSpPr>
        <p:spPr>
          <a:xfrm>
            <a:off x="457200" y="3880556"/>
            <a:ext cx="7958138" cy="713670"/>
          </a:xfrm>
        </p:spPr>
        <p:txBody>
          <a:bodyPr anchor="b">
            <a:normAutofit/>
          </a:bodyPr>
          <a:lstStyle>
            <a:lvl1pPr marL="0" indent="0">
              <a:lnSpc>
                <a:spcPts val="2200"/>
              </a:lnSpc>
              <a:spcBef>
                <a:spcPts val="0"/>
              </a:spcBef>
              <a:buFontTx/>
              <a:buNone/>
              <a:defRPr sz="1800" baseline="0">
                <a:solidFill>
                  <a:srgbClr val="701B4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 </a:t>
            </a:r>
            <a:br>
              <a:rPr lang="en-GB"/>
            </a:br>
            <a:r>
              <a:rPr lang="en-GB"/>
              <a:t>(maximum 2 lines)</a:t>
            </a:r>
            <a:endParaRPr lang="en-US"/>
          </a:p>
        </p:txBody>
      </p:sp>
      <p:sp>
        <p:nvSpPr>
          <p:cNvPr id="9" name="TextBox 8">
            <a:extLst>
              <a:ext uri="{FF2B5EF4-FFF2-40B4-BE49-F238E27FC236}">
                <a16:creationId xmlns:a16="http://schemas.microsoft.com/office/drawing/2014/main" id="{505AE09D-84DD-4F2F-B6AC-79DE6ABAFC9A}"/>
              </a:ext>
            </a:extLst>
          </p:cNvPr>
          <p:cNvSpPr txBox="1"/>
          <p:nvPr userDrawn="1"/>
        </p:nvSpPr>
        <p:spPr>
          <a:xfrm>
            <a:off x="611560" y="0"/>
            <a:ext cx="3024336" cy="369332"/>
          </a:xfrm>
          <a:prstGeom prst="rect">
            <a:avLst/>
          </a:prstGeom>
          <a:noFill/>
        </p:spPr>
        <p:txBody>
          <a:bodyPr wrap="square" rtlCol="0">
            <a:spAutoFit/>
          </a:bodyPr>
          <a:lstStyle/>
          <a:p>
            <a:r>
              <a:rPr lang="en-GB" sz="900">
                <a:solidFill>
                  <a:srgbClr val="701B45"/>
                </a:solidFill>
              </a:rPr>
              <a:t>FCA Official</a:t>
            </a:r>
          </a:p>
          <a:p>
            <a:endParaRPr lang="en-GB" sz="900">
              <a:solidFill>
                <a:srgbClr val="701B45"/>
              </a:solidFill>
            </a:endParaRPr>
          </a:p>
        </p:txBody>
      </p:sp>
    </p:spTree>
    <p:extLst>
      <p:ext uri="{BB962C8B-B14F-4D97-AF65-F5344CB8AC3E}">
        <p14:creationId xmlns:p14="http://schemas.microsoft.com/office/powerpoint/2010/main" val="3089017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Horizontal) + Details">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12" name="Chart Placeholder 9"/>
          <p:cNvSpPr>
            <a:spLocks noGrp="1"/>
          </p:cNvSpPr>
          <p:nvPr>
            <p:ph type="chart" sz="quarter" idx="15" hasCustomPrompt="1"/>
          </p:nvPr>
        </p:nvSpPr>
        <p:spPr>
          <a:xfrm>
            <a:off x="457200" y="1011239"/>
            <a:ext cx="7958138" cy="2680360"/>
          </a:xfrm>
        </p:spPr>
        <p:txBody>
          <a:bodyPr/>
          <a:lstStyle>
            <a:lvl1pPr marL="0" indent="0">
              <a:buFontTx/>
              <a:buNone/>
              <a:defRPr/>
            </a:lvl1pPr>
          </a:lstStyle>
          <a:p>
            <a:r>
              <a:rPr lang="en-US"/>
              <a:t>Click to insert chart</a:t>
            </a:r>
          </a:p>
        </p:txBody>
      </p:sp>
      <p:sp>
        <p:nvSpPr>
          <p:cNvPr id="8" name="Text Placeholder 13"/>
          <p:cNvSpPr>
            <a:spLocks noGrp="1"/>
          </p:cNvSpPr>
          <p:nvPr>
            <p:ph type="body" sz="quarter" idx="16" hasCustomPrompt="1"/>
          </p:nvPr>
        </p:nvSpPr>
        <p:spPr>
          <a:xfrm>
            <a:off x="457200" y="3828814"/>
            <a:ext cx="7958138" cy="765411"/>
          </a:xfrm>
        </p:spPr>
        <p:txBody>
          <a:bodyPr anchor="b">
            <a:normAutofit/>
          </a:bodyPr>
          <a:lstStyle>
            <a:lvl1pPr marL="0" indent="0">
              <a:lnSpc>
                <a:spcPts val="1800"/>
              </a:lnSpc>
              <a:spcBef>
                <a:spcPts val="0"/>
              </a:spcBef>
              <a:buFontTx/>
              <a:buNone/>
              <a:defRPr sz="1500" baseline="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detail styles</a:t>
            </a:r>
            <a:endParaRPr lang="en-US"/>
          </a:p>
        </p:txBody>
      </p:sp>
      <p:sp>
        <p:nvSpPr>
          <p:cNvPr id="9" name="TextBox 8">
            <a:extLst>
              <a:ext uri="{FF2B5EF4-FFF2-40B4-BE49-F238E27FC236}">
                <a16:creationId xmlns:a16="http://schemas.microsoft.com/office/drawing/2014/main" id="{D0C518FC-63C1-48CA-9B1D-0286B6537935}"/>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1823498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able + Content + Details">
    <p:spTree>
      <p:nvGrpSpPr>
        <p:cNvPr id="1" name=""/>
        <p:cNvGrpSpPr/>
        <p:nvPr/>
      </p:nvGrpSpPr>
      <p:grpSpPr>
        <a:xfrm>
          <a:off x="0" y="0"/>
          <a:ext cx="0" cy="0"/>
          <a:chOff x="0" y="0"/>
          <a:chExt cx="0" cy="0"/>
        </a:xfrm>
      </p:grpSpPr>
      <p:pic>
        <p:nvPicPr>
          <p:cNvPr id="8" name="Picture 7"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13" name="Text Placeholder 11"/>
          <p:cNvSpPr>
            <a:spLocks noGrp="1"/>
          </p:cNvSpPr>
          <p:nvPr>
            <p:ph type="body" sz="quarter" idx="13" hasCustomPrompt="1"/>
          </p:nvPr>
        </p:nvSpPr>
        <p:spPr>
          <a:xfrm>
            <a:off x="457200" y="3828815"/>
            <a:ext cx="2746022" cy="765410"/>
          </a:xfrm>
        </p:spPr>
        <p:txBody>
          <a:bodyPr anchor="b">
            <a:normAutofit/>
          </a:bodyPr>
          <a:lstStyle>
            <a:lvl1pPr marL="0" indent="0">
              <a:lnSpc>
                <a:spcPts val="1800"/>
              </a:lnSpc>
              <a:spcBef>
                <a:spcPts val="0"/>
              </a:spcBef>
              <a:buFontTx/>
              <a:buNone/>
              <a:defRPr sz="150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a:t>
            </a:r>
            <a:br>
              <a:rPr lang="en-GB"/>
            </a:br>
            <a:r>
              <a:rPr lang="en-GB"/>
              <a:t>text detail styles</a:t>
            </a:r>
            <a:endParaRPr lang="en-US"/>
          </a:p>
        </p:txBody>
      </p:sp>
      <p:sp>
        <p:nvSpPr>
          <p:cNvPr id="15" name="Text Placeholder 13"/>
          <p:cNvSpPr>
            <a:spLocks noGrp="1"/>
          </p:cNvSpPr>
          <p:nvPr>
            <p:ph type="body" sz="quarter" idx="16"/>
          </p:nvPr>
        </p:nvSpPr>
        <p:spPr>
          <a:xfrm>
            <a:off x="457200" y="1011237"/>
            <a:ext cx="2746375" cy="2680361"/>
          </a:xfrm>
        </p:spPr>
        <p:txBody>
          <a:bodyPr/>
          <a:lstStyle>
            <a:lvl1pPr marL="0" indent="0">
              <a:buFontTx/>
              <a:buNone/>
              <a:defRPr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10" name="Table Placeholder 5"/>
          <p:cNvSpPr>
            <a:spLocks noGrp="1"/>
          </p:cNvSpPr>
          <p:nvPr>
            <p:ph type="tbl" sz="quarter" idx="17" hasCustomPrompt="1"/>
          </p:nvPr>
        </p:nvSpPr>
        <p:spPr>
          <a:xfrm>
            <a:off x="3340100" y="1011238"/>
            <a:ext cx="5075238" cy="3582987"/>
          </a:xfrm>
        </p:spPr>
        <p:txBody>
          <a:bodyPr/>
          <a:lstStyle>
            <a:lvl1pPr marL="0" indent="0">
              <a:buFontTx/>
              <a:buNone/>
              <a:defRPr/>
            </a:lvl1pPr>
          </a:lstStyle>
          <a:p>
            <a:r>
              <a:rPr lang="en-US"/>
              <a:t>Click to insert table</a:t>
            </a:r>
          </a:p>
        </p:txBody>
      </p:sp>
      <p:sp>
        <p:nvSpPr>
          <p:cNvPr id="9" name="TextBox 8">
            <a:extLst>
              <a:ext uri="{FF2B5EF4-FFF2-40B4-BE49-F238E27FC236}">
                <a16:creationId xmlns:a16="http://schemas.microsoft.com/office/drawing/2014/main" id="{8E4339D4-B976-4CDC-82BC-8F1F6302C0FA}"/>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997838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able + Content">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lvl1pPr>
              <a:defRPr>
                <a:solidFill>
                  <a:schemeClr val="tx1"/>
                </a:solidFill>
              </a:defRPr>
            </a:lvl1p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8" name="Text Placeholder 13"/>
          <p:cNvSpPr>
            <a:spLocks noGrp="1"/>
          </p:cNvSpPr>
          <p:nvPr>
            <p:ph type="body" sz="quarter" idx="16" hasCustomPrompt="1"/>
          </p:nvPr>
        </p:nvSpPr>
        <p:spPr>
          <a:xfrm>
            <a:off x="457200" y="3880556"/>
            <a:ext cx="7958138" cy="713670"/>
          </a:xfrm>
        </p:spPr>
        <p:txBody>
          <a:bodyPr anchor="b">
            <a:normAutofit/>
          </a:bodyPr>
          <a:lstStyle>
            <a:lvl1pPr marL="0" indent="0">
              <a:lnSpc>
                <a:spcPts val="2200"/>
              </a:lnSpc>
              <a:spcBef>
                <a:spcPts val="0"/>
              </a:spcBef>
              <a:buFontTx/>
              <a:buNone/>
              <a:defRPr sz="1800"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br>
              <a:rPr lang="en-GB"/>
            </a:br>
            <a:r>
              <a:rPr lang="en-GB"/>
              <a:t>(in two lines)</a:t>
            </a:r>
            <a:endParaRPr lang="en-US"/>
          </a:p>
        </p:txBody>
      </p:sp>
      <p:sp>
        <p:nvSpPr>
          <p:cNvPr id="9" name="Table Placeholder 5"/>
          <p:cNvSpPr>
            <a:spLocks noGrp="1"/>
          </p:cNvSpPr>
          <p:nvPr>
            <p:ph type="tbl" sz="quarter" idx="17" hasCustomPrompt="1"/>
          </p:nvPr>
        </p:nvSpPr>
        <p:spPr>
          <a:xfrm>
            <a:off x="457200" y="1011238"/>
            <a:ext cx="7958138" cy="2732792"/>
          </a:xfrm>
        </p:spPr>
        <p:txBody>
          <a:bodyPr/>
          <a:lstStyle>
            <a:lvl1pPr marL="0" indent="0">
              <a:buFontTx/>
              <a:buNone/>
              <a:defRPr/>
            </a:lvl1pPr>
          </a:lstStyle>
          <a:p>
            <a:r>
              <a:rPr lang="en-US"/>
              <a:t>Click to insert table</a:t>
            </a:r>
          </a:p>
        </p:txBody>
      </p:sp>
      <p:sp>
        <p:nvSpPr>
          <p:cNvPr id="10" name="TextBox 9">
            <a:extLst>
              <a:ext uri="{FF2B5EF4-FFF2-40B4-BE49-F238E27FC236}">
                <a16:creationId xmlns:a16="http://schemas.microsoft.com/office/drawing/2014/main" id="{6336B2BF-BA2F-4304-86C4-4E9BD6A8C675}"/>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3177668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able + Details">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7958138" cy="66891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8" name="Text Placeholder 13"/>
          <p:cNvSpPr>
            <a:spLocks noGrp="1"/>
          </p:cNvSpPr>
          <p:nvPr>
            <p:ph type="body" sz="quarter" idx="16" hasCustomPrompt="1"/>
          </p:nvPr>
        </p:nvSpPr>
        <p:spPr>
          <a:xfrm>
            <a:off x="457200" y="3828814"/>
            <a:ext cx="7958138" cy="765411"/>
          </a:xfrm>
        </p:spPr>
        <p:txBody>
          <a:bodyPr anchor="b">
            <a:normAutofit/>
          </a:bodyPr>
          <a:lstStyle>
            <a:lvl1pPr marL="0" indent="0">
              <a:lnSpc>
                <a:spcPts val="1800"/>
              </a:lnSpc>
              <a:spcBef>
                <a:spcPts val="0"/>
              </a:spcBef>
              <a:buFontTx/>
              <a:buNone/>
              <a:defRPr sz="1600" baseline="0">
                <a:solidFill>
                  <a:srgbClr val="757575"/>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detail styles</a:t>
            </a:r>
            <a:endParaRPr lang="en-US"/>
          </a:p>
        </p:txBody>
      </p:sp>
      <p:sp>
        <p:nvSpPr>
          <p:cNvPr id="9" name="Table Placeholder 5"/>
          <p:cNvSpPr>
            <a:spLocks noGrp="1"/>
          </p:cNvSpPr>
          <p:nvPr>
            <p:ph type="tbl" sz="quarter" idx="17" hasCustomPrompt="1"/>
          </p:nvPr>
        </p:nvSpPr>
        <p:spPr>
          <a:xfrm>
            <a:off x="457200" y="1011237"/>
            <a:ext cx="7958138" cy="2680361"/>
          </a:xfrm>
        </p:spPr>
        <p:txBody>
          <a:bodyPr/>
          <a:lstStyle>
            <a:lvl1pPr marL="0" indent="0">
              <a:buFontTx/>
              <a:buNone/>
              <a:defRPr/>
            </a:lvl1pPr>
          </a:lstStyle>
          <a:p>
            <a:r>
              <a:rPr lang="en-US"/>
              <a:t>Click to insert table</a:t>
            </a:r>
          </a:p>
        </p:txBody>
      </p:sp>
      <p:sp>
        <p:nvSpPr>
          <p:cNvPr id="10" name="TextBox 9">
            <a:extLst>
              <a:ext uri="{FF2B5EF4-FFF2-40B4-BE49-F238E27FC236}">
                <a16:creationId xmlns:a16="http://schemas.microsoft.com/office/drawing/2014/main" id="{84537C9A-3947-4D32-8EA0-94131DD1929F}"/>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2471493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2" name="Picture 1" descr="Graphics_Whit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Slide Number Placeholder 2"/>
          <p:cNvSpPr>
            <a:spLocks noGrp="1"/>
          </p:cNvSpPr>
          <p:nvPr>
            <p:ph type="sldNum" sz="quarter" idx="10"/>
          </p:nvPr>
        </p:nvSpPr>
        <p:spPr/>
        <p:txBody>
          <a:bodyPr/>
          <a:lstStyle>
            <a:lvl1pPr>
              <a:defRPr>
                <a:solidFill>
                  <a:srgbClr val="EBEBEB"/>
                </a:solidFill>
              </a:defRPr>
            </a:lvl1pPr>
          </a:lstStyle>
          <a:p>
            <a:fld id="{2066355A-084C-D24E-9AD2-7E4FC41EA627}" type="slidenum">
              <a:rPr lang="en-US" smtClean="0"/>
              <a:pPr/>
              <a:t>‹#›</a:t>
            </a:fld>
            <a:endParaRPr lang="en-US"/>
          </a:p>
        </p:txBody>
      </p:sp>
      <p:sp>
        <p:nvSpPr>
          <p:cNvPr id="6" name="Text Placeholder 5"/>
          <p:cNvSpPr>
            <a:spLocks noGrp="1"/>
          </p:cNvSpPr>
          <p:nvPr>
            <p:ph type="body" sz="quarter" idx="11" hasCustomPrompt="1"/>
          </p:nvPr>
        </p:nvSpPr>
        <p:spPr>
          <a:xfrm>
            <a:off x="835508" y="1284372"/>
            <a:ext cx="4264327" cy="2373133"/>
          </a:xfrm>
        </p:spPr>
        <p:txBody>
          <a:bodyPr anchor="t"/>
          <a:lstStyle>
            <a:lvl1pPr marL="0" marR="0" indent="0" algn="l" defTabSz="457200" rtl="0" eaLnBrk="1" fontAlgn="auto" latinLnBrk="0" hangingPunct="1">
              <a:lnSpc>
                <a:spcPct val="100000"/>
              </a:lnSpc>
              <a:spcBef>
                <a:spcPct val="20000"/>
              </a:spcBef>
              <a:spcAft>
                <a:spcPts val="0"/>
              </a:spcAft>
              <a:buClr>
                <a:schemeClr val="accent2"/>
              </a:buClr>
              <a:buSzTx/>
              <a:buFontTx/>
              <a:buNone/>
              <a:tabLst/>
              <a:defRPr i="0" baseline="0">
                <a:solidFill>
                  <a:schemeClr val="tx1"/>
                </a:solidFill>
              </a:defRPr>
            </a:lvl1pPr>
            <a:lvl2pPr marL="457200" indent="0">
              <a:buFontTx/>
              <a:buNone/>
              <a:defRPr i="0">
                <a:solidFill>
                  <a:schemeClr val="bg1"/>
                </a:solidFill>
              </a:defRPr>
            </a:lvl2pPr>
            <a:lvl3pPr marL="914400" indent="0">
              <a:buFontTx/>
              <a:buNone/>
              <a:defRPr i="0">
                <a:solidFill>
                  <a:schemeClr val="bg1"/>
                </a:solidFill>
              </a:defRPr>
            </a:lvl3pPr>
            <a:lvl4pPr marL="1371600" indent="0">
              <a:buFontTx/>
              <a:buNone/>
              <a:defRPr i="0">
                <a:solidFill>
                  <a:schemeClr val="bg1"/>
                </a:solidFill>
              </a:defRPr>
            </a:lvl4pPr>
            <a:lvl5pPr marL="1828800" indent="0">
              <a:buFontTx/>
              <a:buNone/>
              <a:defRPr i="0">
                <a:solidFill>
                  <a:schemeClr val="bg1"/>
                </a:solidFill>
              </a:defRPr>
            </a:lvl5pPr>
          </a:lstStyle>
          <a:p>
            <a:pPr marL="0" marR="0" lvl="0" indent="0" algn="l" defTabSz="457200" rtl="0" eaLnBrk="1" fontAlgn="auto" latinLnBrk="0" hangingPunct="1">
              <a:lnSpc>
                <a:spcPct val="100000"/>
              </a:lnSpc>
              <a:spcBef>
                <a:spcPct val="20000"/>
              </a:spcBef>
              <a:spcAft>
                <a:spcPts val="0"/>
              </a:spcAft>
              <a:buClr>
                <a:schemeClr val="accent2"/>
              </a:buClr>
              <a:buSzTx/>
              <a:buFontTx/>
              <a:buNone/>
              <a:tabLst/>
              <a:defRPr/>
            </a:pPr>
            <a:r>
              <a:rPr lang="en-GB"/>
              <a:t>Click to edit Master quote style, medium in length, about 6 to 7 lines. Click to edit Master quote style, medium in length, about 6 to 7 lines. Click to edit Master quote style, medium in length, about 6 to 7 lines.”</a:t>
            </a:r>
            <a:endParaRPr lang="en-US"/>
          </a:p>
        </p:txBody>
      </p:sp>
      <p:sp>
        <p:nvSpPr>
          <p:cNvPr id="9" name="TextBox 8"/>
          <p:cNvSpPr txBox="1"/>
          <p:nvPr userDrawn="1"/>
        </p:nvSpPr>
        <p:spPr>
          <a:xfrm>
            <a:off x="623645" y="1258094"/>
            <a:ext cx="361247" cy="553998"/>
          </a:xfrm>
          <a:prstGeom prst="rect">
            <a:avLst/>
          </a:prstGeom>
          <a:noFill/>
        </p:spPr>
        <p:txBody>
          <a:bodyPr wrap="none" rtlCol="0">
            <a:spAutoFit/>
          </a:bodyPr>
          <a:lstStyle/>
          <a:p>
            <a:r>
              <a:rPr lang="en-GB" sz="3000">
                <a:latin typeface="Verdana"/>
                <a:cs typeface="Verdana"/>
              </a:rPr>
              <a:t>“</a:t>
            </a:r>
            <a:endParaRPr lang="en-US" sz="3000">
              <a:solidFill>
                <a:srgbClr val="701B45"/>
              </a:solidFill>
              <a:latin typeface="Verdana"/>
              <a:cs typeface="Verdana"/>
            </a:endParaRPr>
          </a:p>
        </p:txBody>
      </p:sp>
      <p:sp>
        <p:nvSpPr>
          <p:cNvPr id="12" name="Text Placeholder 7"/>
          <p:cNvSpPr>
            <a:spLocks noGrp="1"/>
          </p:cNvSpPr>
          <p:nvPr>
            <p:ph type="body" sz="quarter" idx="13" hasCustomPrompt="1"/>
          </p:nvPr>
        </p:nvSpPr>
        <p:spPr>
          <a:xfrm>
            <a:off x="835025" y="3962400"/>
            <a:ext cx="4264025" cy="307975"/>
          </a:xfrm>
        </p:spPr>
        <p:txBody>
          <a:bodyPr anchor="ctr">
            <a:noAutofit/>
          </a:bodyPr>
          <a:lstStyle>
            <a:lvl1pPr marL="0" indent="0">
              <a:buFontTx/>
              <a:buNone/>
              <a:defRPr sz="1600" baseline="0">
                <a:solidFill>
                  <a:schemeClr val="bg1">
                    <a:lumMod val="50000"/>
                  </a:schemeClr>
                </a:solidFill>
              </a:defRPr>
            </a:lvl1pPr>
          </a:lstStyle>
          <a:p>
            <a:pPr lvl="0"/>
            <a:r>
              <a:rPr lang="en-GB"/>
              <a:t>Quote source (maximum one line)</a:t>
            </a:r>
            <a:endParaRPr lang="en-US"/>
          </a:p>
        </p:txBody>
      </p:sp>
      <p:sp>
        <p:nvSpPr>
          <p:cNvPr id="7" name="TextBox 6">
            <a:extLst>
              <a:ext uri="{FF2B5EF4-FFF2-40B4-BE49-F238E27FC236}">
                <a16:creationId xmlns:a16="http://schemas.microsoft.com/office/drawing/2014/main" id="{3A4CBFDB-0600-488D-A3AE-03A2E78FADBA}"/>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1283424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2" name="Picture 1" descr="Graphics_Whit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 Placeholder 13"/>
          <p:cNvSpPr>
            <a:spLocks noGrp="1"/>
          </p:cNvSpPr>
          <p:nvPr>
            <p:ph type="body" sz="quarter" idx="12" hasCustomPrompt="1"/>
          </p:nvPr>
        </p:nvSpPr>
        <p:spPr>
          <a:xfrm>
            <a:off x="406398" y="1764506"/>
            <a:ext cx="7510463" cy="1144588"/>
          </a:xfrm>
        </p:spPr>
        <p:txBody>
          <a:bodyPr>
            <a:normAutofit/>
          </a:bodyPr>
          <a:lstStyle>
            <a:lvl1pPr marL="0" indent="0">
              <a:buFontTx/>
              <a:buNone/>
              <a:defRPr sz="300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section subtitle</a:t>
            </a:r>
          </a:p>
          <a:p>
            <a:pPr lvl="0"/>
            <a:r>
              <a:rPr lang="en-US"/>
              <a:t>(maximum two lines)</a:t>
            </a:r>
          </a:p>
        </p:txBody>
      </p:sp>
      <p:sp>
        <p:nvSpPr>
          <p:cNvPr id="6" name="Text Placeholder 15"/>
          <p:cNvSpPr>
            <a:spLocks noGrp="1"/>
          </p:cNvSpPr>
          <p:nvPr>
            <p:ph type="body" sz="quarter" idx="13" hasCustomPrompt="1"/>
          </p:nvPr>
        </p:nvSpPr>
        <p:spPr>
          <a:xfrm>
            <a:off x="406400" y="3511328"/>
            <a:ext cx="6316133" cy="436562"/>
          </a:xfrm>
        </p:spPr>
        <p:txBody>
          <a:bodyPr anchor="t">
            <a:normAutofit/>
          </a:bodyPr>
          <a:lstStyle>
            <a:lvl1pPr marL="0" indent="0">
              <a:buFontTx/>
              <a:buNone/>
              <a:defRPr sz="2400" baseline="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section details (one line)</a:t>
            </a:r>
            <a:endParaRPr lang="en-US"/>
          </a:p>
        </p:txBody>
      </p:sp>
      <p:sp>
        <p:nvSpPr>
          <p:cNvPr id="7" name="Text Placeholder 17"/>
          <p:cNvSpPr>
            <a:spLocks noGrp="1"/>
          </p:cNvSpPr>
          <p:nvPr>
            <p:ph type="body" sz="quarter" idx="14" hasCustomPrompt="1"/>
          </p:nvPr>
        </p:nvSpPr>
        <p:spPr>
          <a:xfrm>
            <a:off x="406400" y="869156"/>
            <a:ext cx="7510463" cy="736600"/>
          </a:xfrm>
        </p:spPr>
        <p:txBody>
          <a:bodyPr anchor="b">
            <a:noAutofit/>
          </a:bodyPr>
          <a:lstStyle>
            <a:lvl1pPr marL="0" indent="0">
              <a:buFontTx/>
              <a:buNone/>
              <a:defRPr sz="4000" b="1">
                <a:solidFill>
                  <a:schemeClr val="bg1"/>
                </a:solidFill>
              </a:defRPr>
            </a:lvl1pPr>
          </a:lstStyle>
          <a:p>
            <a:pPr lvl="0"/>
            <a:r>
              <a:rPr lang="en-GB"/>
              <a:t>Click to edit section title</a:t>
            </a:r>
            <a:endParaRPr lang="en-US"/>
          </a:p>
        </p:txBody>
      </p:sp>
      <p:sp>
        <p:nvSpPr>
          <p:cNvPr id="3" name="Slide Number Placeholder 2"/>
          <p:cNvSpPr>
            <a:spLocks noGrp="1"/>
          </p:cNvSpPr>
          <p:nvPr>
            <p:ph type="sldNum" sz="quarter" idx="15"/>
          </p:nvPr>
        </p:nvSpPr>
        <p:spPr/>
        <p:txBody>
          <a:bodyPr/>
          <a:lstStyle>
            <a:lvl1pPr>
              <a:defRPr>
                <a:solidFill>
                  <a:schemeClr val="tx1"/>
                </a:solidFill>
              </a:defRPr>
            </a:lvl1pPr>
          </a:lstStyle>
          <a:p>
            <a:fld id="{2066355A-084C-D24E-9AD2-7E4FC41EA627}" type="slidenum">
              <a:rPr lang="en-US" smtClean="0"/>
              <a:pPr/>
              <a:t>‹#›</a:t>
            </a:fld>
            <a:endParaRPr lang="en-US"/>
          </a:p>
        </p:txBody>
      </p:sp>
      <p:sp>
        <p:nvSpPr>
          <p:cNvPr id="8" name="TextBox 7">
            <a:extLst>
              <a:ext uri="{FF2B5EF4-FFF2-40B4-BE49-F238E27FC236}">
                <a16:creationId xmlns:a16="http://schemas.microsoft.com/office/drawing/2014/main" id="{44B0FEFD-81E0-4DA8-B664-FD5E31C0467D}"/>
              </a:ext>
            </a:extLst>
          </p:cNvPr>
          <p:cNvSpPr txBox="1"/>
          <p:nvPr userDrawn="1"/>
        </p:nvSpPr>
        <p:spPr>
          <a:xfrm>
            <a:off x="611560" y="0"/>
            <a:ext cx="3024336" cy="230832"/>
          </a:xfrm>
          <a:prstGeom prst="rect">
            <a:avLst/>
          </a:prstGeom>
          <a:noFill/>
        </p:spPr>
        <p:txBody>
          <a:bodyPr wrap="square" rtlCol="0">
            <a:spAutoFit/>
          </a:bodyPr>
          <a:lstStyle/>
          <a:p>
            <a:r>
              <a:rPr lang="en-GB" sz="900">
                <a:solidFill>
                  <a:schemeClr val="bg2"/>
                </a:solidFill>
              </a:rPr>
              <a:t>FCA Official</a:t>
            </a:r>
          </a:p>
        </p:txBody>
      </p:sp>
    </p:spTree>
    <p:extLst>
      <p:ext uri="{BB962C8B-B14F-4D97-AF65-F5344CB8AC3E}">
        <p14:creationId xmlns:p14="http://schemas.microsoft.com/office/powerpoint/2010/main" val="2016723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3" descr="Graphics.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Slide Number Placeholder 2"/>
          <p:cNvSpPr>
            <a:spLocks noGrp="1"/>
          </p:cNvSpPr>
          <p:nvPr>
            <p:ph type="sldNum" sz="quarter" idx="10"/>
          </p:nvPr>
        </p:nvSpPr>
        <p:spPr/>
        <p:txBody>
          <a:bodyPr/>
          <a:lstStyle>
            <a:lvl1pPr>
              <a:defRPr>
                <a:solidFill>
                  <a:schemeClr val="tx1"/>
                </a:solidFill>
              </a:defRPr>
            </a:lvl1pPr>
          </a:lstStyle>
          <a:p>
            <a:fld id="{2066355A-084C-D24E-9AD2-7E4FC41EA627}" type="slidenum">
              <a:rPr lang="en-US" smtClean="0"/>
              <a:pPr/>
              <a:t>‹#›</a:t>
            </a:fld>
            <a:endParaRPr lang="en-US"/>
          </a:p>
        </p:txBody>
      </p:sp>
      <p:sp>
        <p:nvSpPr>
          <p:cNvPr id="5" name="TextBox 4">
            <a:extLst>
              <a:ext uri="{FF2B5EF4-FFF2-40B4-BE49-F238E27FC236}">
                <a16:creationId xmlns:a16="http://schemas.microsoft.com/office/drawing/2014/main" id="{5DE30783-BED0-4710-BB41-C9A903702DF5}"/>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32364219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3" descr="Graphics_Whit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1" name="TextBox 10"/>
          <p:cNvSpPr txBox="1"/>
          <p:nvPr userDrawn="1"/>
        </p:nvSpPr>
        <p:spPr>
          <a:xfrm>
            <a:off x="426775" y="4264199"/>
            <a:ext cx="2685093" cy="323165"/>
          </a:xfrm>
          <a:prstGeom prst="rect">
            <a:avLst/>
          </a:prstGeom>
          <a:noFill/>
        </p:spPr>
        <p:txBody>
          <a:bodyPr wrap="square" rtlCol="0">
            <a:spAutoFit/>
          </a:bodyPr>
          <a:lstStyle/>
          <a:p>
            <a:pPr lvl="0">
              <a:spcBef>
                <a:spcPts val="500"/>
              </a:spcBef>
            </a:pPr>
            <a:r>
              <a:rPr lang="en-GB" sz="1500" err="1">
                <a:solidFill>
                  <a:schemeClr val="tx1"/>
                </a:solidFill>
                <a:latin typeface="Verdana"/>
                <a:cs typeface="Verdana"/>
              </a:rPr>
              <a:t>www.fca.org.uk</a:t>
            </a:r>
            <a:endParaRPr lang="en-US" sz="1500">
              <a:solidFill>
                <a:schemeClr val="tx1"/>
              </a:solidFill>
              <a:latin typeface="Verdana"/>
              <a:cs typeface="Verdana"/>
            </a:endParaRPr>
          </a:p>
        </p:txBody>
      </p:sp>
      <p:pic>
        <p:nvPicPr>
          <p:cNvPr id="14" name="Picture 13" descr="FCA_logo_RGB.png"/>
          <p:cNvPicPr>
            <a:picLocks noChangeAspect="1"/>
          </p:cNvPicPr>
          <p:nvPr userDrawn="1"/>
        </p:nvPicPr>
        <p:blipFill rotWithShape="1">
          <a:blip r:embed="rId3">
            <a:extLst>
              <a:ext uri="{28A0092B-C50C-407E-A947-70E740481C1C}">
                <a14:useLocalDpi xmlns:a14="http://schemas.microsoft.com/office/drawing/2010/main" val="0"/>
              </a:ext>
            </a:extLst>
          </a:blip>
          <a:srcRect t="-11014" b="-8091"/>
          <a:stretch/>
        </p:blipFill>
        <p:spPr>
          <a:xfrm>
            <a:off x="245579" y="2707793"/>
            <a:ext cx="2729343" cy="1389377"/>
          </a:xfrm>
          <a:prstGeom prst="rect">
            <a:avLst/>
          </a:prstGeom>
        </p:spPr>
      </p:pic>
      <p:cxnSp>
        <p:nvCxnSpPr>
          <p:cNvPr id="15" name="Straight Connector 14"/>
          <p:cNvCxnSpPr/>
          <p:nvPr userDrawn="1"/>
        </p:nvCxnSpPr>
        <p:spPr>
          <a:xfrm>
            <a:off x="528375" y="4104186"/>
            <a:ext cx="2685093" cy="0"/>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9808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02">
    <p:spTree>
      <p:nvGrpSpPr>
        <p:cNvPr id="1" name=""/>
        <p:cNvGrpSpPr/>
        <p:nvPr/>
      </p:nvGrpSpPr>
      <p:grpSpPr>
        <a:xfrm>
          <a:off x="0" y="0"/>
          <a:ext cx="0" cy="0"/>
          <a:chOff x="0" y="0"/>
          <a:chExt cx="0" cy="0"/>
        </a:xfrm>
      </p:grpSpPr>
      <p:pic>
        <p:nvPicPr>
          <p:cNvPr id="12" name="Picture 11"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3" name="Text Placeholder 9"/>
          <p:cNvSpPr>
            <a:spLocks noGrp="1"/>
          </p:cNvSpPr>
          <p:nvPr>
            <p:ph type="body" idx="11" hasCustomPrompt="1"/>
          </p:nvPr>
        </p:nvSpPr>
        <p:spPr>
          <a:xfrm>
            <a:off x="406398" y="1244601"/>
            <a:ext cx="7510463" cy="736599"/>
          </a:xfrm>
        </p:spPr>
        <p:txBody>
          <a:bodyPr anchor="b">
            <a:normAutofit/>
          </a:bodyPr>
          <a:lstStyle>
            <a:lvl1pPr marL="0" indent="0">
              <a:buFontTx/>
              <a:buNone/>
              <a:defRPr sz="4000" b="1" i="0" spc="0">
                <a:solidFill>
                  <a:schemeClr val="tx1"/>
                </a:solidFill>
                <a:latin typeface="Verdana"/>
                <a:cs typeface="Verdana"/>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title</a:t>
            </a:r>
            <a:endParaRPr lang="en-US"/>
          </a:p>
        </p:txBody>
      </p:sp>
      <p:sp>
        <p:nvSpPr>
          <p:cNvPr id="15" name="Text Placeholder 13"/>
          <p:cNvSpPr>
            <a:spLocks noGrp="1"/>
          </p:cNvSpPr>
          <p:nvPr>
            <p:ph type="body" sz="quarter" idx="12" hasCustomPrompt="1"/>
          </p:nvPr>
        </p:nvSpPr>
        <p:spPr>
          <a:xfrm>
            <a:off x="406398" y="2529434"/>
            <a:ext cx="7510463" cy="1046886"/>
          </a:xfrm>
        </p:spPr>
        <p:txBody>
          <a:bodyPr>
            <a:normAutofit/>
          </a:bodyPr>
          <a:lstStyle>
            <a:lvl1pPr marL="0" indent="0">
              <a:lnSpc>
                <a:spcPts val="3200"/>
              </a:lnSpc>
              <a:buFontTx/>
              <a:buNone/>
              <a:defRPr sz="3000">
                <a:solidFill>
                  <a:schemeClr val="tx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subtitle</a:t>
            </a:r>
          </a:p>
          <a:p>
            <a:pPr lvl="0"/>
            <a:r>
              <a:rPr lang="en-US"/>
              <a:t>(maximum two lines)</a:t>
            </a:r>
          </a:p>
        </p:txBody>
      </p:sp>
      <p:sp>
        <p:nvSpPr>
          <p:cNvPr id="17" name="Text Placeholder 15"/>
          <p:cNvSpPr>
            <a:spLocks noGrp="1"/>
          </p:cNvSpPr>
          <p:nvPr>
            <p:ph type="body" sz="quarter" idx="13" hasCustomPrompt="1"/>
          </p:nvPr>
        </p:nvSpPr>
        <p:spPr>
          <a:xfrm>
            <a:off x="406400" y="3891598"/>
            <a:ext cx="7510461" cy="436562"/>
          </a:xfrm>
        </p:spPr>
        <p:txBody>
          <a:bodyPr anchor="t">
            <a:normAutofit/>
          </a:bodyPr>
          <a:lstStyle>
            <a:lvl1pPr marL="0" indent="0">
              <a:buFontTx/>
              <a:buNone/>
              <a:defRPr sz="2000" b="1" baseline="0">
                <a:solidFill>
                  <a:schemeClr val="bg1">
                    <a:lumMod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presenter (max one line) </a:t>
            </a:r>
            <a:endParaRPr lang="en-US"/>
          </a:p>
        </p:txBody>
      </p:sp>
      <p:sp>
        <p:nvSpPr>
          <p:cNvPr id="18" name="Text Placeholder 15"/>
          <p:cNvSpPr>
            <a:spLocks noGrp="1"/>
          </p:cNvSpPr>
          <p:nvPr>
            <p:ph type="body" sz="quarter" idx="14" hasCustomPrompt="1"/>
          </p:nvPr>
        </p:nvSpPr>
        <p:spPr>
          <a:xfrm>
            <a:off x="406398" y="4379278"/>
            <a:ext cx="7510461" cy="299402"/>
          </a:xfrm>
        </p:spPr>
        <p:txBody>
          <a:bodyPr anchor="t">
            <a:normAutofit/>
          </a:bodyPr>
          <a:lstStyle>
            <a:lvl1pPr marL="0" indent="0">
              <a:buFontTx/>
              <a:buNone/>
              <a:defRPr sz="1400" baseline="0">
                <a:solidFill>
                  <a:schemeClr val="bg1">
                    <a:lumMod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details (max one line) </a:t>
            </a:r>
            <a:endParaRPr lang="en-US"/>
          </a:p>
        </p:txBody>
      </p:sp>
      <p:sp>
        <p:nvSpPr>
          <p:cNvPr id="7" name="TextBox 6">
            <a:extLst>
              <a:ext uri="{FF2B5EF4-FFF2-40B4-BE49-F238E27FC236}">
                <a16:creationId xmlns:a16="http://schemas.microsoft.com/office/drawing/2014/main" id="{43B2ECFE-3189-422A-927E-8F7EF1C60D88}"/>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3308495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st Practice Guideline">
    <p:spTree>
      <p:nvGrpSpPr>
        <p:cNvPr id="1" name=""/>
        <p:cNvGrpSpPr/>
        <p:nvPr/>
      </p:nvGrpSpPr>
      <p:grpSpPr>
        <a:xfrm>
          <a:off x="0" y="0"/>
          <a:ext cx="0" cy="0"/>
          <a:chOff x="0" y="0"/>
          <a:chExt cx="0" cy="0"/>
        </a:xfrm>
      </p:grpSpPr>
      <p:pic>
        <p:nvPicPr>
          <p:cNvPr id="6" name="Picture 5" descr="Graphics.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TextBox 3"/>
          <p:cNvSpPr txBox="1"/>
          <p:nvPr userDrawn="1"/>
        </p:nvSpPr>
        <p:spPr>
          <a:xfrm>
            <a:off x="457200" y="831024"/>
            <a:ext cx="2590800" cy="3549690"/>
          </a:xfrm>
          <a:prstGeom prst="rect">
            <a:avLst/>
          </a:prstGeom>
          <a:noFill/>
        </p:spPr>
        <p:txBody>
          <a:bodyPr wrap="square" numCol="1" spcCol="540000" rtlCol="0">
            <a:spAutoFit/>
          </a:bodyPr>
          <a:lstStyle/>
          <a:p>
            <a:pPr>
              <a:lnSpc>
                <a:spcPts val="1200"/>
              </a:lnSpc>
              <a:spcBef>
                <a:spcPts val="0"/>
              </a:spcBef>
              <a:spcAft>
                <a:spcPts val="600"/>
              </a:spcAft>
            </a:pPr>
            <a:r>
              <a:rPr lang="en-US" sz="800" b="0" i="0" u="none" strike="noStrike" kern="1200" baseline="0">
                <a:solidFill>
                  <a:schemeClr val="tx2"/>
                </a:solidFill>
                <a:latin typeface="Verdana"/>
                <a:ea typeface="+mn-ea"/>
                <a:cs typeface="Verdana"/>
              </a:rPr>
              <a:t>PowerPoint presentations are a highly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visible representation of the FCA brand.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It is important that they are visually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consistent in how they use the basic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elements of our identity.</a:t>
            </a:r>
          </a:p>
          <a:p>
            <a:pPr>
              <a:lnSpc>
                <a:spcPts val="1200"/>
              </a:lnSpc>
              <a:spcBef>
                <a:spcPts val="0"/>
              </a:spcBef>
              <a:spcAft>
                <a:spcPts val="600"/>
              </a:spcAft>
            </a:pPr>
            <a:r>
              <a:rPr lang="en-US" sz="800" b="0" i="0" u="none" strike="noStrike" kern="1200" baseline="0">
                <a:solidFill>
                  <a:schemeClr val="tx2"/>
                </a:solidFill>
                <a:latin typeface="Verdana"/>
                <a:ea typeface="+mn-ea"/>
                <a:cs typeface="Verdana"/>
              </a:rPr>
              <a:t>To create a consistent presentation,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use an FCA branded template. Always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respect the presentation template design when creating presentations (never adapt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the approved presentations to form a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modified style). </a:t>
            </a:r>
          </a:p>
          <a:p>
            <a:pPr>
              <a:lnSpc>
                <a:spcPts val="1200"/>
              </a:lnSpc>
              <a:spcBef>
                <a:spcPts val="0"/>
              </a:spcBef>
              <a:spcAft>
                <a:spcPts val="600"/>
              </a:spcAft>
            </a:pPr>
            <a:r>
              <a:rPr lang="en-US" sz="800" b="0" i="0" u="none" strike="noStrike" kern="1200" baseline="0">
                <a:solidFill>
                  <a:schemeClr val="tx2"/>
                </a:solidFill>
                <a:latin typeface="Verdana"/>
                <a:ea typeface="+mn-ea"/>
                <a:cs typeface="Verdana"/>
              </a:rPr>
              <a:t>Try not to place too many words onto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a single slide, and don’t use low-quality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or inappropriate images or illustrations.</a:t>
            </a:r>
          </a:p>
          <a:p>
            <a:pPr>
              <a:lnSpc>
                <a:spcPts val="1200"/>
              </a:lnSpc>
              <a:spcBef>
                <a:spcPts val="600"/>
              </a:spcBef>
              <a:spcAft>
                <a:spcPts val="600"/>
              </a:spcAft>
            </a:pPr>
            <a:r>
              <a:rPr lang="en-US" sz="1050" b="0" i="0" u="none" strike="noStrike" kern="1200" baseline="0">
                <a:solidFill>
                  <a:schemeClr val="accent1"/>
                </a:solidFill>
                <a:latin typeface="Verdana"/>
                <a:ea typeface="+mn-ea"/>
                <a:cs typeface="Verdana"/>
              </a:rPr>
              <a:t>Tips for an engaging presentation</a:t>
            </a:r>
          </a:p>
          <a:p>
            <a:pPr>
              <a:lnSpc>
                <a:spcPts val="1200"/>
              </a:lnSpc>
              <a:spcBef>
                <a:spcPts val="0"/>
              </a:spcBef>
              <a:spcAft>
                <a:spcPts val="600"/>
              </a:spcAft>
            </a:pPr>
            <a:r>
              <a:rPr lang="en-US" sz="800" b="0" i="0" u="none" strike="noStrike" kern="1200" baseline="0">
                <a:solidFill>
                  <a:schemeClr val="tx2"/>
                </a:solidFill>
                <a:latin typeface="Verdana"/>
                <a:ea typeface="+mn-ea"/>
                <a:cs typeface="Verdana"/>
              </a:rPr>
              <a:t>Follow these tips while putting your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PowerPoint presentation together to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make it more professional, and to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help the reader stay focused on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what you are saying.</a:t>
            </a:r>
            <a:endParaRPr lang="en-US" sz="800" b="0" i="0" u="none" strike="noStrike" kern="1200" baseline="0">
              <a:solidFill>
                <a:srgbClr val="000000"/>
              </a:solidFill>
              <a:latin typeface="Verdana"/>
              <a:ea typeface="+mn-ea"/>
              <a:cs typeface="Verdana"/>
            </a:endParaRPr>
          </a:p>
        </p:txBody>
      </p:sp>
      <p:sp>
        <p:nvSpPr>
          <p:cNvPr id="5" name="TextBox 4"/>
          <p:cNvSpPr txBox="1"/>
          <p:nvPr userDrawn="1"/>
        </p:nvSpPr>
        <p:spPr>
          <a:xfrm>
            <a:off x="457200" y="368549"/>
            <a:ext cx="8229600" cy="369332"/>
          </a:xfrm>
          <a:prstGeom prst="rect">
            <a:avLst/>
          </a:prstGeom>
          <a:noFill/>
        </p:spPr>
        <p:txBody>
          <a:bodyPr wrap="square" rtlCol="0">
            <a:spAutoFit/>
          </a:bodyPr>
          <a:lstStyle/>
          <a:p>
            <a:r>
              <a:rPr lang="en-GB">
                <a:latin typeface="Verdana"/>
                <a:cs typeface="Verdana"/>
              </a:rPr>
              <a:t>Best practice for PowerPoint presentations</a:t>
            </a:r>
            <a:endParaRPr lang="en-US">
              <a:latin typeface="Verdana"/>
              <a:cs typeface="Verdana"/>
            </a:endParaRPr>
          </a:p>
        </p:txBody>
      </p:sp>
      <p:sp>
        <p:nvSpPr>
          <p:cNvPr id="8" name="TextBox 7"/>
          <p:cNvSpPr txBox="1"/>
          <p:nvPr userDrawn="1"/>
        </p:nvSpPr>
        <p:spPr>
          <a:xfrm>
            <a:off x="3276210" y="831024"/>
            <a:ext cx="2420327" cy="3883114"/>
          </a:xfrm>
          <a:prstGeom prst="rect">
            <a:avLst/>
          </a:prstGeom>
          <a:noFill/>
        </p:spPr>
        <p:txBody>
          <a:bodyPr wrap="square" numCol="1" spcCol="540000" rtlCol="0">
            <a:spAutoFit/>
          </a:bodyPr>
          <a:lstStyle/>
          <a:p>
            <a:pPr>
              <a:lnSpc>
                <a:spcPts val="1200"/>
              </a:lnSpc>
              <a:spcAft>
                <a:spcPts val="200"/>
              </a:spcAft>
            </a:pPr>
            <a:r>
              <a:rPr lang="en-US" sz="800" b="0" i="0" u="none" strike="noStrike" kern="1200" baseline="0">
                <a:solidFill>
                  <a:srgbClr val="757575"/>
                </a:solidFill>
                <a:latin typeface="Verdana"/>
                <a:ea typeface="+mn-ea"/>
                <a:cs typeface="Verdana"/>
              </a:rPr>
              <a:t>Your slides should ‘support’ your presentation. Always include a slide with:</a:t>
            </a:r>
          </a:p>
          <a:p>
            <a:pPr marL="144000" lvl="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the title of the presentation and the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date it takes place</a:t>
            </a:r>
          </a:p>
          <a:p>
            <a:pPr marL="144000" lvl="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an agenda for the presentation</a:t>
            </a:r>
          </a:p>
          <a:p>
            <a:pPr marL="144000" lvl="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the name of each presenter and the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subject they are presenting on</a:t>
            </a:r>
          </a:p>
          <a:p>
            <a:pPr marL="0" indent="0">
              <a:lnSpc>
                <a:spcPts val="1200"/>
              </a:lnSpc>
              <a:spcBef>
                <a:spcPts val="800"/>
              </a:spcBef>
              <a:spcAft>
                <a:spcPts val="200"/>
              </a:spcAft>
              <a:buClrTx/>
              <a:buFont typeface="Arial"/>
              <a:buNone/>
            </a:pPr>
            <a:r>
              <a:rPr lang="en-US" sz="800" b="0" i="0" u="none" strike="noStrike" kern="1200" baseline="0">
                <a:solidFill>
                  <a:srgbClr val="757575"/>
                </a:solidFill>
                <a:latin typeface="Verdana"/>
                <a:ea typeface="+mn-ea"/>
                <a:cs typeface="Verdana"/>
              </a:rPr>
              <a:t>Your audience will be put off by large passages of text, so:</a:t>
            </a:r>
          </a:p>
          <a:p>
            <a:pPr marL="14400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keep your content focused so you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don’t bombard the reader</a:t>
            </a:r>
          </a:p>
          <a:p>
            <a:pPr marL="144000" indent="-144000">
              <a:lnSpc>
                <a:spcPts val="1200"/>
              </a:lnSpc>
              <a:buClr>
                <a:schemeClr val="bg1">
                  <a:lumMod val="50000"/>
                </a:schemeClr>
              </a:buClr>
              <a:buFont typeface="Arial"/>
              <a:buChar char="•"/>
            </a:pPr>
            <a:r>
              <a:rPr lang="en-US" sz="800" b="0" i="0" u="none" strike="noStrike" kern="1200" baseline="0">
                <a:solidFill>
                  <a:schemeClr val="tx2"/>
                </a:solidFill>
                <a:latin typeface="Verdana"/>
                <a:ea typeface="+mn-ea"/>
                <a:cs typeface="Verdana"/>
              </a:rPr>
              <a:t>don’t make your headings too long </a:t>
            </a:r>
            <a:br>
              <a:rPr lang="en-US" sz="800" b="0" i="0" u="none" strike="noStrike" kern="1200" baseline="0">
                <a:solidFill>
                  <a:schemeClr val="tx2"/>
                </a:solidFill>
                <a:latin typeface="Verdana"/>
                <a:ea typeface="+mn-ea"/>
                <a:cs typeface="Verdana"/>
              </a:rPr>
            </a:br>
            <a:r>
              <a:rPr lang="en-US" sz="800" b="0" i="0" u="none" strike="noStrike" kern="1200" baseline="0">
                <a:solidFill>
                  <a:schemeClr val="tx2"/>
                </a:solidFill>
                <a:latin typeface="Verdana"/>
                <a:ea typeface="+mn-ea"/>
                <a:cs typeface="Verdana"/>
              </a:rPr>
              <a:t>(two lines maximum)</a:t>
            </a:r>
          </a:p>
          <a:p>
            <a:pPr marL="14400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use bullet points to get your message across succinctly</a:t>
            </a:r>
          </a:p>
          <a:p>
            <a:pPr marL="14400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limit the number of bullet points per slide, make sure the text is not too small and is readable</a:t>
            </a:r>
          </a:p>
          <a:p>
            <a:pPr marL="144000" indent="-14400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back up the speaker’s words by highlighting the most important points</a:t>
            </a:r>
          </a:p>
          <a:p>
            <a:pPr marL="0" indent="0">
              <a:lnSpc>
                <a:spcPts val="1200"/>
              </a:lnSpc>
              <a:spcBef>
                <a:spcPts val="800"/>
              </a:spcBef>
              <a:buClrTx/>
              <a:buFont typeface="Arial"/>
              <a:buNone/>
            </a:pPr>
            <a:r>
              <a:rPr lang="en-US" sz="800" b="0" i="0" u="none" strike="noStrike" kern="1200" baseline="0">
                <a:solidFill>
                  <a:srgbClr val="000000"/>
                </a:solidFill>
                <a:latin typeface="Verdana"/>
                <a:ea typeface="+mn-ea"/>
                <a:cs typeface="Verdana"/>
              </a:rPr>
              <a:t>If you want your audience to digest a lot of material, provide a handout at the end of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the session.</a:t>
            </a:r>
          </a:p>
        </p:txBody>
      </p:sp>
      <p:sp>
        <p:nvSpPr>
          <p:cNvPr id="9" name="TextBox 8"/>
          <p:cNvSpPr txBox="1"/>
          <p:nvPr userDrawn="1"/>
        </p:nvSpPr>
        <p:spPr>
          <a:xfrm>
            <a:off x="6000860" y="831024"/>
            <a:ext cx="2590800" cy="3857466"/>
          </a:xfrm>
          <a:prstGeom prst="rect">
            <a:avLst/>
          </a:prstGeom>
          <a:noFill/>
        </p:spPr>
        <p:txBody>
          <a:bodyPr wrap="square" numCol="1" spcCol="540000" rtlCol="0">
            <a:spAutoFit/>
          </a:bodyPr>
          <a:lstStyle/>
          <a:p>
            <a:pPr>
              <a:lnSpc>
                <a:spcPts val="1200"/>
              </a:lnSpc>
              <a:spcBef>
                <a:spcPts val="800"/>
              </a:spcBef>
              <a:spcAft>
                <a:spcPts val="200"/>
              </a:spcAft>
            </a:pPr>
            <a:r>
              <a:rPr lang="en-US" sz="800" b="0" i="0" u="none" strike="noStrike" kern="1200" baseline="0">
                <a:solidFill>
                  <a:srgbClr val="757575"/>
                </a:solidFill>
                <a:latin typeface="Verdana"/>
                <a:ea typeface="+mn-ea"/>
                <a:cs typeface="Verdana"/>
              </a:rPr>
              <a:t>Image use in presentations</a:t>
            </a:r>
          </a:p>
          <a:p>
            <a:pPr>
              <a:lnSpc>
                <a:spcPts val="1200"/>
              </a:lnSpc>
            </a:pPr>
            <a:r>
              <a:rPr lang="en-US" sz="800" b="0" i="0" u="none" strike="noStrike" kern="1200" baseline="0">
                <a:solidFill>
                  <a:srgbClr val="000000"/>
                </a:solidFill>
                <a:latin typeface="Verdana"/>
                <a:ea typeface="+mn-ea"/>
                <a:cs typeface="Verdana"/>
              </a:rPr>
              <a:t>Using images and photography in your presentation can be powerful but should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be considered carefully.</a:t>
            </a:r>
          </a:p>
          <a:p>
            <a:pPr marL="171450" indent="-17145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Are they relevant to the subject?</a:t>
            </a:r>
          </a:p>
          <a:p>
            <a:pPr marL="171450" indent="-17145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Do they add any real value to the content?</a:t>
            </a:r>
          </a:p>
          <a:p>
            <a:pPr marL="171450" indent="-171450">
              <a:lnSpc>
                <a:spcPts val="1200"/>
              </a:lnSpc>
              <a:buClr>
                <a:schemeClr val="bg1">
                  <a:lumMod val="50000"/>
                </a:schemeClr>
              </a:buClr>
              <a:buFont typeface="Arial"/>
              <a:buChar char="•"/>
            </a:pPr>
            <a:r>
              <a:rPr lang="en-US" sz="800" b="0" i="0" u="none" strike="noStrike" kern="1200" baseline="0">
                <a:solidFill>
                  <a:srgbClr val="000000"/>
                </a:solidFill>
                <a:latin typeface="Verdana"/>
                <a:ea typeface="+mn-ea"/>
                <a:cs typeface="Verdana"/>
              </a:rPr>
              <a:t>Or are they purely being used to fill space?</a:t>
            </a:r>
          </a:p>
          <a:p>
            <a:pPr>
              <a:lnSpc>
                <a:spcPts val="1200"/>
              </a:lnSpc>
              <a:spcBef>
                <a:spcPts val="600"/>
              </a:spcBef>
            </a:pPr>
            <a:r>
              <a:rPr lang="en-US" sz="800" b="0" i="0" u="none" strike="noStrike" kern="1200" baseline="0">
                <a:solidFill>
                  <a:srgbClr val="000000"/>
                </a:solidFill>
                <a:latin typeface="Verdana"/>
                <a:ea typeface="+mn-ea"/>
                <a:cs typeface="Verdana"/>
              </a:rPr>
              <a:t>The FCA branding has a style of photography,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which is essential to the tone and message of the FCA (see our external brand guidelines). Even for internal presentations, images should only be used if they are relevant to the subject, add real value to the content, are professional-looking and do not risk dumbing down your message. Image use must be legal and not put the business at risk because </a:t>
            </a:r>
            <a:br>
              <a:rPr lang="en-US" sz="800" b="0" i="0" u="none" strike="noStrike" kern="1200" baseline="0">
                <a:solidFill>
                  <a:srgbClr val="000000"/>
                </a:solidFill>
                <a:latin typeface="Verdana"/>
                <a:ea typeface="+mn-ea"/>
                <a:cs typeface="Verdana"/>
              </a:rPr>
            </a:br>
            <a:r>
              <a:rPr lang="en-US" sz="800" b="0" i="0" u="none" strike="noStrike" kern="1200" baseline="0">
                <a:solidFill>
                  <a:srgbClr val="000000"/>
                </a:solidFill>
                <a:latin typeface="Verdana"/>
                <a:ea typeface="+mn-ea"/>
                <a:cs typeface="Verdana"/>
              </a:rPr>
              <a:t>of copyright or photographic model-release.</a:t>
            </a:r>
          </a:p>
          <a:p>
            <a:pPr>
              <a:lnSpc>
                <a:spcPts val="1200"/>
              </a:lnSpc>
              <a:spcBef>
                <a:spcPts val="800"/>
              </a:spcBef>
              <a:spcAft>
                <a:spcPts val="200"/>
              </a:spcAft>
            </a:pPr>
            <a:r>
              <a:rPr lang="en-US" sz="800" b="0" i="0" u="none" strike="noStrike" kern="1200" baseline="0">
                <a:solidFill>
                  <a:srgbClr val="757575"/>
                </a:solidFill>
                <a:latin typeface="Verdana"/>
                <a:ea typeface="+mn-ea"/>
                <a:cs typeface="Verdana"/>
              </a:rPr>
              <a:t>Tables, graphs and </a:t>
            </a:r>
            <a:r>
              <a:rPr lang="en-US" sz="800" b="0" i="0" u="none" strike="noStrike" kern="1200" baseline="0" err="1">
                <a:solidFill>
                  <a:srgbClr val="757575"/>
                </a:solidFill>
                <a:latin typeface="Verdana"/>
                <a:ea typeface="+mn-ea"/>
                <a:cs typeface="Verdana"/>
              </a:rPr>
              <a:t>colours</a:t>
            </a:r>
            <a:endParaRPr lang="en-US" sz="800" b="0" i="0" u="none" strike="noStrike" kern="1200" baseline="0">
              <a:solidFill>
                <a:srgbClr val="757575"/>
              </a:solidFill>
              <a:latin typeface="Verdana"/>
              <a:ea typeface="+mn-ea"/>
              <a:cs typeface="Verdana"/>
            </a:endParaRPr>
          </a:p>
          <a:p>
            <a:pPr>
              <a:lnSpc>
                <a:spcPts val="1200"/>
              </a:lnSpc>
            </a:pPr>
            <a:r>
              <a:rPr lang="en-US" sz="800" b="0" i="0" u="none" strike="noStrike" kern="1200" baseline="0">
                <a:solidFill>
                  <a:srgbClr val="000000"/>
                </a:solidFill>
                <a:latin typeface="Verdana"/>
                <a:ea typeface="+mn-ea"/>
                <a:cs typeface="Verdana"/>
              </a:rPr>
              <a:t>If you are including tables or graphs in your PowerPoint presentation there are details of how to make them look FCA-branded in the internal brand guidelines. The guidelines also show details about our </a:t>
            </a:r>
            <a:r>
              <a:rPr lang="en-US" sz="800" b="0" i="0" u="none" strike="noStrike" kern="1200" baseline="0" err="1">
                <a:solidFill>
                  <a:srgbClr val="000000"/>
                </a:solidFill>
                <a:latin typeface="Verdana"/>
                <a:ea typeface="+mn-ea"/>
                <a:cs typeface="Verdana"/>
              </a:rPr>
              <a:t>colour</a:t>
            </a:r>
            <a:r>
              <a:rPr lang="en-US" sz="800" b="0" i="0" u="none" strike="noStrike" kern="1200" baseline="0">
                <a:solidFill>
                  <a:srgbClr val="000000"/>
                </a:solidFill>
                <a:latin typeface="Verdana"/>
                <a:ea typeface="+mn-ea"/>
                <a:cs typeface="Verdana"/>
              </a:rPr>
              <a:t> palette.</a:t>
            </a:r>
            <a:endParaRPr lang="en-US" sz="800">
              <a:solidFill>
                <a:srgbClr val="000000"/>
              </a:solidFill>
              <a:latin typeface="Verdana"/>
              <a:cs typeface="Verdana"/>
            </a:endParaRPr>
          </a:p>
        </p:txBody>
      </p:sp>
      <p:pic>
        <p:nvPicPr>
          <p:cNvPr id="12" name="Picture 11" descr="FCA_logo_RGB.png"/>
          <p:cNvPicPr>
            <a:picLocks noChangeAspect="1"/>
          </p:cNvPicPr>
          <p:nvPr userDrawn="1"/>
        </p:nvPicPr>
        <p:blipFill rotWithShape="1">
          <a:blip r:embed="rId3">
            <a:extLst>
              <a:ext uri="{28A0092B-C50C-407E-A947-70E740481C1C}">
                <a14:useLocalDpi xmlns:a14="http://schemas.microsoft.com/office/drawing/2010/main" val="0"/>
              </a:ext>
            </a:extLst>
          </a:blip>
          <a:srcRect t="-11014" b="-8091"/>
          <a:stretch/>
        </p:blipFill>
        <p:spPr>
          <a:xfrm>
            <a:off x="7131800" y="0"/>
            <a:ext cx="1767993" cy="900000"/>
          </a:xfrm>
          <a:prstGeom prst="rect">
            <a:avLst/>
          </a:prstGeom>
        </p:spPr>
      </p:pic>
    </p:spTree>
    <p:extLst>
      <p:ext uri="{BB962C8B-B14F-4D97-AF65-F5344CB8AC3E}">
        <p14:creationId xmlns:p14="http://schemas.microsoft.com/office/powerpoint/2010/main" val="3791388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Content">
    <p:bg>
      <p:bgPr>
        <a:blipFill dpi="0" rotWithShape="1">
          <a:blip r:embed="rId2">
            <a:lum/>
          </a:blip>
          <a:srcRect/>
          <a:stretch>
            <a:fillRect t="13000"/>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12" y="-20539"/>
            <a:ext cx="9217026" cy="5184577"/>
          </a:xfrm>
          <a:prstGeom prst="rect">
            <a:avLst/>
          </a:prstGeom>
        </p:spPr>
      </p:pic>
      <p:sp>
        <p:nvSpPr>
          <p:cNvPr id="4" name="Title 3"/>
          <p:cNvSpPr>
            <a:spLocks noGrp="1"/>
          </p:cNvSpPr>
          <p:nvPr>
            <p:ph type="title"/>
          </p:nvPr>
        </p:nvSpPr>
        <p:spPr>
          <a:xfrm>
            <a:off x="683568" y="216000"/>
            <a:ext cx="7776864" cy="843582"/>
          </a:xfrm>
        </p:spPr>
        <p:txBody>
          <a:bodyPr/>
          <a:lstStyle>
            <a:lvl1pPr>
              <a:defRPr sz="2550" b="1"/>
            </a:lvl1pPr>
          </a:lstStyle>
          <a:p>
            <a:r>
              <a:rPr lang="en-US"/>
              <a:t>Click to edit Master title style</a:t>
            </a:r>
            <a:endParaRPr lang="en-GB"/>
          </a:p>
        </p:txBody>
      </p:sp>
      <p:sp>
        <p:nvSpPr>
          <p:cNvPr id="2" name="Slide Number Placeholder 1"/>
          <p:cNvSpPr>
            <a:spLocks noGrp="1"/>
          </p:cNvSpPr>
          <p:nvPr>
            <p:ph type="sldNum" sz="quarter" idx="15"/>
          </p:nvPr>
        </p:nvSpPr>
        <p:spPr/>
        <p:txBody>
          <a:bodyPr/>
          <a:lstStyle/>
          <a:p>
            <a:fld id="{3BCFDB86-9AA8-4FA0-859E-0ABCBFE83936}" type="slidenum">
              <a:rPr lang="en-GB" smtClean="0"/>
              <a:pPr/>
              <a:t>‹#›</a:t>
            </a:fld>
            <a:endParaRPr lang="en-GB"/>
          </a:p>
        </p:txBody>
      </p:sp>
      <p:sp>
        <p:nvSpPr>
          <p:cNvPr id="8" name="Text Placeholder 7"/>
          <p:cNvSpPr>
            <a:spLocks noGrp="1"/>
          </p:cNvSpPr>
          <p:nvPr>
            <p:ph type="body" sz="quarter" idx="16"/>
          </p:nvPr>
        </p:nvSpPr>
        <p:spPr>
          <a:xfrm>
            <a:off x="683569" y="1168004"/>
            <a:ext cx="7776220" cy="3456384"/>
          </a:xfrm>
        </p:spPr>
        <p:txBody>
          <a:bodyPr>
            <a:normAutofit/>
          </a:bodyPr>
          <a:lstStyle>
            <a:lvl1pPr>
              <a:defRPr sz="1800">
                <a:solidFill>
                  <a:srgbClr val="701B45"/>
                </a:solidFill>
              </a:defRPr>
            </a:lvl1pPr>
          </a:lstStyle>
          <a:p>
            <a:pPr lvl="0"/>
            <a:r>
              <a:rPr lang="en-US"/>
              <a:t>Click to edit Master text styles</a:t>
            </a:r>
          </a:p>
        </p:txBody>
      </p:sp>
    </p:spTree>
    <p:extLst>
      <p:ext uri="{BB962C8B-B14F-4D97-AF65-F5344CB8AC3E}">
        <p14:creationId xmlns:p14="http://schemas.microsoft.com/office/powerpoint/2010/main" val="3564220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pic>
        <p:nvPicPr>
          <p:cNvPr id="6" name="Picture 5"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5" name="Text Placeholder 2"/>
          <p:cNvSpPr>
            <a:spLocks noGrp="1"/>
          </p:cNvSpPr>
          <p:nvPr>
            <p:ph idx="1" hasCustomPrompt="1"/>
          </p:nvPr>
        </p:nvSpPr>
        <p:spPr>
          <a:xfrm>
            <a:off x="457200" y="1011811"/>
            <a:ext cx="8229600" cy="3582812"/>
          </a:xfrm>
          <a:prstGeom prst="rect">
            <a:avLst/>
          </a:prstGeom>
        </p:spPr>
        <p:txBody>
          <a:bodyPr vert="horz" lIns="91440" tIns="45720" rIns="91440" bIns="45720" rtlCol="0" anchor="t">
            <a:normAutofit/>
          </a:bodyPr>
          <a:lstStyle>
            <a:lvl1pPr marL="0" indent="0">
              <a:spcAft>
                <a:spcPts val="2200"/>
              </a:spcAft>
              <a:buFontTx/>
              <a:buNone/>
              <a:defRPr sz="2000" b="0" baseline="0"/>
            </a:lvl1pPr>
          </a:lstStyle>
          <a:p>
            <a:pPr lvl="0"/>
            <a:r>
              <a:rPr lang="en-US"/>
              <a:t>Click to edit Master text styles (content to be inserted as paragraphs and not bullet points)</a:t>
            </a:r>
          </a:p>
        </p:txBody>
      </p:sp>
      <p:sp>
        <p:nvSpPr>
          <p:cNvPr id="7" name="TextBox 6">
            <a:extLst>
              <a:ext uri="{FF2B5EF4-FFF2-40B4-BE49-F238E27FC236}">
                <a16:creationId xmlns:a16="http://schemas.microsoft.com/office/drawing/2014/main" id="{0B29B3A9-6F7F-4F54-87DD-EEFF53EFBCCF}"/>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530136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5" name="Text Placeholder 2"/>
          <p:cNvSpPr>
            <a:spLocks noGrp="1"/>
          </p:cNvSpPr>
          <p:nvPr>
            <p:ph idx="1" hasCustomPrompt="1"/>
          </p:nvPr>
        </p:nvSpPr>
        <p:spPr>
          <a:xfrm>
            <a:off x="457200" y="2084251"/>
            <a:ext cx="8229600" cy="2510371"/>
          </a:xfrm>
          <a:prstGeom prst="rect">
            <a:avLst/>
          </a:prstGeom>
        </p:spPr>
        <p:txBody>
          <a:bodyPr vert="horz" lIns="91440" tIns="45720" rIns="91440" bIns="45720" rtlCol="0" anchor="t">
            <a:normAutofit/>
          </a:bodyPr>
          <a:lstStyle>
            <a:lvl1pPr marL="0" indent="0">
              <a:spcAft>
                <a:spcPts val="2200"/>
              </a:spcAft>
              <a:buFontTx/>
              <a:buNone/>
              <a:defRPr sz="2000" b="0" baseline="0"/>
            </a:lvl1pPr>
          </a:lstStyle>
          <a:p>
            <a:pPr lvl="0"/>
            <a:r>
              <a:rPr lang="en-US"/>
              <a:t>Click to edit Master text styles (content to be inserted as paragraphs and not bullet points)</a:t>
            </a:r>
          </a:p>
        </p:txBody>
      </p:sp>
      <p:sp>
        <p:nvSpPr>
          <p:cNvPr id="10" name="Text Placeholder 9"/>
          <p:cNvSpPr>
            <a:spLocks noGrp="1"/>
          </p:cNvSpPr>
          <p:nvPr>
            <p:ph type="body" sz="quarter" idx="11" hasCustomPrompt="1"/>
          </p:nvPr>
        </p:nvSpPr>
        <p:spPr>
          <a:xfrm>
            <a:off x="457200" y="978309"/>
            <a:ext cx="8229600" cy="969021"/>
          </a:xfrm>
        </p:spPr>
        <p:txBody>
          <a:bodyPr>
            <a:noAutofit/>
          </a:bodyPr>
          <a:lstStyle>
            <a:lvl1pPr marL="0" indent="0">
              <a:lnSpc>
                <a:spcPts val="3200"/>
              </a:lnSpc>
              <a:buFontTx/>
              <a:buNone/>
              <a:defRPr sz="3000">
                <a:solidFill>
                  <a:srgbClr val="757575"/>
                </a:solidFill>
              </a:defRPr>
            </a:lvl1pPr>
          </a:lstStyle>
          <a:p>
            <a:pPr lvl="0"/>
            <a:r>
              <a:rPr lang="en-GB"/>
              <a:t>Click to edit Master subtitle styles </a:t>
            </a:r>
            <a:br>
              <a:rPr lang="en-GB"/>
            </a:br>
            <a:r>
              <a:rPr lang="en-GB"/>
              <a:t>(to not exceed two lines)</a:t>
            </a:r>
            <a:endParaRPr lang="en-US"/>
          </a:p>
        </p:txBody>
      </p:sp>
      <p:sp>
        <p:nvSpPr>
          <p:cNvPr id="8" name="TextBox 7">
            <a:extLst>
              <a:ext uri="{FF2B5EF4-FFF2-40B4-BE49-F238E27FC236}">
                <a16:creationId xmlns:a16="http://schemas.microsoft.com/office/drawing/2014/main" id="{695A4A7D-C173-426D-8C4F-5737DE2A905E}"/>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2534931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Bullet content">
    <p:spTree>
      <p:nvGrpSpPr>
        <p:cNvPr id="1" name=""/>
        <p:cNvGrpSpPr/>
        <p:nvPr/>
      </p:nvGrpSpPr>
      <p:grpSpPr>
        <a:xfrm>
          <a:off x="0" y="0"/>
          <a:ext cx="0" cy="0"/>
          <a:chOff x="0" y="0"/>
          <a:chExt cx="0" cy="0"/>
        </a:xfrm>
      </p:grpSpPr>
      <p:pic>
        <p:nvPicPr>
          <p:cNvPr id="6" name="Picture 5"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9" name="Text Placeholder 7"/>
          <p:cNvSpPr>
            <a:spLocks noGrp="1"/>
          </p:cNvSpPr>
          <p:nvPr>
            <p:ph type="body" sz="quarter" idx="11"/>
          </p:nvPr>
        </p:nvSpPr>
        <p:spPr>
          <a:xfrm>
            <a:off x="457200" y="1011811"/>
            <a:ext cx="8229600" cy="3582812"/>
          </a:xfrm>
        </p:spPr>
        <p:txBody>
          <a:bodyPr/>
          <a:lstStyle>
            <a:lvl1pPr marL="28800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3B691841-556C-4CF3-8975-F50667BB39B7}"/>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1925684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Bullet comparison">
    <p:spTree>
      <p:nvGrpSpPr>
        <p:cNvPr id="1" name=""/>
        <p:cNvGrpSpPr/>
        <p:nvPr/>
      </p:nvGrpSpPr>
      <p:grpSpPr>
        <a:xfrm>
          <a:off x="0" y="0"/>
          <a:ext cx="0" cy="0"/>
          <a:chOff x="0" y="0"/>
          <a:chExt cx="0" cy="0"/>
        </a:xfrm>
      </p:grpSpPr>
      <p:pic>
        <p:nvPicPr>
          <p:cNvPr id="8" name="Picture 7"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9" name="Text Placeholder 7"/>
          <p:cNvSpPr>
            <a:spLocks noGrp="1"/>
          </p:cNvSpPr>
          <p:nvPr>
            <p:ph type="body" sz="quarter" idx="11"/>
          </p:nvPr>
        </p:nvSpPr>
        <p:spPr>
          <a:xfrm>
            <a:off x="457200" y="1011811"/>
            <a:ext cx="4046339" cy="3582812"/>
          </a:xfrm>
        </p:spPr>
        <p:txBody>
          <a:bodyPr/>
          <a:lstStyle>
            <a:lvl1pPr marL="288000" indent="-28800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7"/>
          <p:cNvSpPr>
            <a:spLocks noGrp="1"/>
          </p:cNvSpPr>
          <p:nvPr>
            <p:ph type="body" sz="quarter" idx="12"/>
          </p:nvPr>
        </p:nvSpPr>
        <p:spPr>
          <a:xfrm>
            <a:off x="4640462" y="1009503"/>
            <a:ext cx="4046338" cy="3582812"/>
          </a:xfrm>
        </p:spPr>
        <p:txBody>
          <a:bodyPr/>
          <a:lstStyle>
            <a:lvl1pPr marL="288000" indent="-28800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1A04C789-5A94-4A5F-8C83-3A81C2EC3BB3}"/>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2838505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List content">
    <p:spTree>
      <p:nvGrpSpPr>
        <p:cNvPr id="1" name=""/>
        <p:cNvGrpSpPr/>
        <p:nvPr/>
      </p:nvGrpSpPr>
      <p:grpSpPr>
        <a:xfrm>
          <a:off x="0" y="0"/>
          <a:ext cx="0" cy="0"/>
          <a:chOff x="0" y="0"/>
          <a:chExt cx="0" cy="0"/>
        </a:xfrm>
      </p:grpSpPr>
      <p:pic>
        <p:nvPicPr>
          <p:cNvPr id="6" name="Picture 5"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5" name="Text Placeholder 2"/>
          <p:cNvSpPr>
            <a:spLocks noGrp="1"/>
          </p:cNvSpPr>
          <p:nvPr>
            <p:ph idx="1"/>
          </p:nvPr>
        </p:nvSpPr>
        <p:spPr>
          <a:xfrm>
            <a:off x="457200" y="1011811"/>
            <a:ext cx="8229600" cy="3582812"/>
          </a:xfrm>
          <a:prstGeom prst="rect">
            <a:avLst/>
          </a:prstGeom>
        </p:spPr>
        <p:txBody>
          <a:bodyPr vert="horz" lIns="91440" tIns="45720" rIns="91440" bIns="45720" rtlCol="0" anchor="t">
            <a:normAutofit/>
          </a:bodyPr>
          <a:lstStyle>
            <a:lvl1pPr marL="457200" indent="-457200">
              <a:spcBef>
                <a:spcPts val="480"/>
              </a:spcBef>
              <a:buClr>
                <a:schemeClr val="tx1"/>
              </a:buClr>
              <a:buFont typeface="+mj-lt"/>
              <a:buAutoNum type="arabicPeriod"/>
              <a:defRPr sz="2000" b="0">
                <a:solidFill>
                  <a:schemeClr val="accent1"/>
                </a:solidFill>
                <a:latin typeface="Verdana"/>
                <a:cs typeface="Verdana"/>
              </a:defRPr>
            </a:lvl1pPr>
            <a:lvl2pPr marL="914400" indent="-457200">
              <a:spcBef>
                <a:spcPts val="480"/>
              </a:spcBef>
              <a:buClr>
                <a:schemeClr val="accent2"/>
              </a:buClr>
              <a:buFont typeface="+mj-lt"/>
              <a:buAutoNum type="arabicPeriod"/>
              <a:defRPr sz="2000" b="0">
                <a:solidFill>
                  <a:schemeClr val="accent1"/>
                </a:solidFill>
                <a:latin typeface="Verdana"/>
                <a:cs typeface="Verdana"/>
              </a:defRPr>
            </a:lvl2pPr>
            <a:lvl3pPr marL="1371600" indent="-457200">
              <a:spcBef>
                <a:spcPts val="480"/>
              </a:spcBef>
              <a:buClr>
                <a:schemeClr val="accent2"/>
              </a:buClr>
              <a:buFont typeface="+mj-lt"/>
              <a:buAutoNum type="arabicPeriod"/>
              <a:defRPr sz="2000" b="0">
                <a:solidFill>
                  <a:schemeClr val="accent1"/>
                </a:solidFill>
                <a:latin typeface="Verdana"/>
                <a:cs typeface="Verdana"/>
              </a:defRPr>
            </a:lvl3pPr>
            <a:lvl4pPr marL="1828800" indent="-457200">
              <a:spcBef>
                <a:spcPts val="480"/>
              </a:spcBef>
              <a:buClr>
                <a:schemeClr val="accent2"/>
              </a:buClr>
              <a:buFont typeface="+mj-lt"/>
              <a:buAutoNum type="arabicPeriod"/>
              <a:defRPr sz="2000" b="0">
                <a:solidFill>
                  <a:schemeClr val="accent1"/>
                </a:solidFill>
                <a:latin typeface="Verdana"/>
                <a:cs typeface="Verdana"/>
              </a:defRPr>
            </a:lvl4pPr>
            <a:lvl5pPr marL="2286000" indent="-457200">
              <a:spcBef>
                <a:spcPts val="480"/>
              </a:spcBef>
              <a:buClr>
                <a:schemeClr val="accent2"/>
              </a:buClr>
              <a:buFont typeface="+mj-lt"/>
              <a:buAutoNum type="arabicPeriod"/>
              <a:defRPr sz="2000" b="0">
                <a:solidFill>
                  <a:schemeClr val="accent1"/>
                </a:solidFill>
                <a:latin typeface="Verdana"/>
                <a:cs typeface="Verdana"/>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29311BDF-986D-4EBF-B62C-AA2049F1758D}"/>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415489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List comparison">
    <p:spTree>
      <p:nvGrpSpPr>
        <p:cNvPr id="1" name=""/>
        <p:cNvGrpSpPr/>
        <p:nvPr/>
      </p:nvGrpSpPr>
      <p:grpSpPr>
        <a:xfrm>
          <a:off x="0" y="0"/>
          <a:ext cx="0" cy="0"/>
          <a:chOff x="0" y="0"/>
          <a:chExt cx="0" cy="0"/>
        </a:xfrm>
      </p:grpSpPr>
      <p:pic>
        <p:nvPicPr>
          <p:cNvPr id="8" name="Picture 7"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668910"/>
          </a:xfrm>
        </p:spPr>
        <p:txBody>
          <a:bodyPr anchor="b"/>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9" name="Text Placeholder 7"/>
          <p:cNvSpPr>
            <a:spLocks noGrp="1"/>
          </p:cNvSpPr>
          <p:nvPr>
            <p:ph type="body" sz="quarter" idx="11" hasCustomPrompt="1"/>
          </p:nvPr>
        </p:nvSpPr>
        <p:spPr>
          <a:xfrm>
            <a:off x="457200" y="1011811"/>
            <a:ext cx="4046339" cy="3582812"/>
          </a:xfrm>
        </p:spPr>
        <p:txBody>
          <a:bodyPr/>
          <a:lstStyle>
            <a:lvl1pPr marL="457200" indent="-457200">
              <a:buFont typeface="+mj-lt"/>
              <a:buAutoNum type="arabicPeriod"/>
              <a:defRPr/>
            </a:lvl1pPr>
            <a:lvl2pPr marL="914400" indent="-457200">
              <a:buFont typeface="+mj-lt"/>
              <a:buAutoNum type="arabicPeriod"/>
              <a:defRPr/>
            </a:lvl2pPr>
            <a:lvl3pPr marL="1371600" indent="-4572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GB"/>
              <a:t>Click to edit Master </a:t>
            </a:r>
            <a:br>
              <a:rPr lang="en-GB"/>
            </a:br>
            <a:r>
              <a:rPr lang="en-GB"/>
              <a:t>text styles</a:t>
            </a:r>
          </a:p>
          <a:p>
            <a:pPr lvl="0"/>
            <a:r>
              <a:rPr lang="en-GB"/>
              <a:t>Second level</a:t>
            </a:r>
          </a:p>
          <a:p>
            <a:pPr lvl="0"/>
            <a:r>
              <a:rPr lang="en-GB"/>
              <a:t>Third level</a:t>
            </a:r>
          </a:p>
          <a:p>
            <a:pPr lvl="0"/>
            <a:r>
              <a:rPr lang="en-GB"/>
              <a:t>Fourth level</a:t>
            </a:r>
          </a:p>
          <a:p>
            <a:pPr lvl="0"/>
            <a:r>
              <a:rPr lang="en-GB"/>
              <a:t>Fifth level</a:t>
            </a:r>
            <a:endParaRPr lang="en-US"/>
          </a:p>
        </p:txBody>
      </p:sp>
      <p:sp>
        <p:nvSpPr>
          <p:cNvPr id="7" name="Text Placeholder 7"/>
          <p:cNvSpPr>
            <a:spLocks noGrp="1"/>
          </p:cNvSpPr>
          <p:nvPr>
            <p:ph type="body" sz="quarter" idx="12" hasCustomPrompt="1"/>
          </p:nvPr>
        </p:nvSpPr>
        <p:spPr>
          <a:xfrm>
            <a:off x="4640462" y="1009503"/>
            <a:ext cx="4046338" cy="3582812"/>
          </a:xfrm>
        </p:spPr>
        <p:txBody>
          <a:bodyPr/>
          <a:lstStyle>
            <a:lvl1pPr marL="457200" indent="-457200">
              <a:buFont typeface="+mj-lt"/>
              <a:buAutoNum type="arabicPeriod"/>
              <a:defRPr/>
            </a:lvl1pPr>
            <a:lvl2pPr marL="914400" indent="-457200">
              <a:buFont typeface="+mj-lt"/>
              <a:buAutoNum type="arabicPeriod"/>
              <a:defRPr/>
            </a:lvl2pPr>
            <a:lvl3pPr marL="1371600" indent="-4572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GB"/>
              <a:t>Click to edit Master </a:t>
            </a:r>
            <a:br>
              <a:rPr lang="en-GB"/>
            </a:br>
            <a:r>
              <a:rPr lang="en-GB"/>
              <a:t>text styles</a:t>
            </a:r>
          </a:p>
          <a:p>
            <a:pPr lvl="0"/>
            <a:r>
              <a:rPr lang="en-GB"/>
              <a:t>Second level</a:t>
            </a:r>
          </a:p>
          <a:p>
            <a:pPr lvl="0"/>
            <a:r>
              <a:rPr lang="en-GB"/>
              <a:t>Third level</a:t>
            </a:r>
          </a:p>
          <a:p>
            <a:pPr lvl="0"/>
            <a:r>
              <a:rPr lang="en-GB"/>
              <a:t>Fourth level</a:t>
            </a:r>
          </a:p>
          <a:p>
            <a:pPr lvl="0"/>
            <a:r>
              <a:rPr lang="en-GB"/>
              <a:t>Fifth level</a:t>
            </a:r>
            <a:endParaRPr lang="en-US"/>
          </a:p>
        </p:txBody>
      </p:sp>
      <p:sp>
        <p:nvSpPr>
          <p:cNvPr id="10" name="TextBox 9">
            <a:extLst>
              <a:ext uri="{FF2B5EF4-FFF2-40B4-BE49-F238E27FC236}">
                <a16:creationId xmlns:a16="http://schemas.microsoft.com/office/drawing/2014/main" id="{8298B022-A6AC-46DE-8280-8D4EB3047156}"/>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282711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Content + Details">
    <p:spTree>
      <p:nvGrpSpPr>
        <p:cNvPr id="1" name=""/>
        <p:cNvGrpSpPr/>
        <p:nvPr/>
      </p:nvGrpSpPr>
      <p:grpSpPr>
        <a:xfrm>
          <a:off x="0" y="0"/>
          <a:ext cx="0" cy="0"/>
          <a:chOff x="0" y="0"/>
          <a:chExt cx="0" cy="0"/>
        </a:xfrm>
      </p:grpSpPr>
      <p:pic>
        <p:nvPicPr>
          <p:cNvPr id="7" name="Picture 6" descr="Graphics_White_0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8" name="Content Placeholder 6"/>
          <p:cNvSpPr>
            <a:spLocks noGrp="1"/>
          </p:cNvSpPr>
          <p:nvPr>
            <p:ph sz="quarter" idx="11"/>
          </p:nvPr>
        </p:nvSpPr>
        <p:spPr>
          <a:xfrm>
            <a:off x="457200" y="1011811"/>
            <a:ext cx="8229600" cy="26797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p:cNvSpPr>
            <a:spLocks noGrp="1"/>
          </p:cNvSpPr>
          <p:nvPr>
            <p:ph type="body" sz="quarter" idx="13" hasCustomPrompt="1"/>
          </p:nvPr>
        </p:nvSpPr>
        <p:spPr>
          <a:xfrm>
            <a:off x="457200" y="3828815"/>
            <a:ext cx="8229600" cy="765409"/>
          </a:xfrm>
        </p:spPr>
        <p:txBody>
          <a:bodyPr anchor="b">
            <a:normAutofit/>
          </a:bodyPr>
          <a:lstStyle>
            <a:lvl1pPr marL="0" indent="0">
              <a:lnSpc>
                <a:spcPts val="1800"/>
              </a:lnSpc>
              <a:spcBef>
                <a:spcPts val="0"/>
              </a:spcBef>
              <a:buFontTx/>
              <a:buNone/>
              <a:defRPr sz="1500" baseline="0">
                <a:solidFill>
                  <a:schemeClr val="bg1">
                    <a:lumMod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detail styles</a:t>
            </a:r>
          </a:p>
        </p:txBody>
      </p:sp>
      <p:sp>
        <p:nvSpPr>
          <p:cNvPr id="9" name="TextBox 8">
            <a:extLst>
              <a:ext uri="{FF2B5EF4-FFF2-40B4-BE49-F238E27FC236}">
                <a16:creationId xmlns:a16="http://schemas.microsoft.com/office/drawing/2014/main" id="{73FCD9B8-EDDA-47B3-8451-559C8544B871}"/>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1452766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668910"/>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457200" y="1011811"/>
            <a:ext cx="8229600" cy="35828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8579553" y="4720223"/>
            <a:ext cx="427095" cy="273844"/>
          </a:xfrm>
          <a:prstGeom prst="rect">
            <a:avLst/>
          </a:prstGeom>
        </p:spPr>
        <p:txBody>
          <a:bodyPr vert="horz" lIns="91440" tIns="45720" rIns="91440" bIns="45720" rtlCol="0" anchor="ctr"/>
          <a:lstStyle>
            <a:lvl1pPr algn="r">
              <a:defRPr sz="900" b="0" i="0">
                <a:solidFill>
                  <a:schemeClr val="bg1"/>
                </a:solidFill>
                <a:latin typeface="Verdana"/>
                <a:cs typeface="Verdana"/>
              </a:defRPr>
            </a:lvl1pPr>
          </a:lstStyle>
          <a:p>
            <a:fld id="{2066355A-084C-D24E-9AD2-7E4FC41EA627}" type="slidenum">
              <a:rPr lang="en-US" smtClean="0"/>
              <a:pPr/>
              <a:t>‹#›</a:t>
            </a:fld>
            <a:endParaRPr lang="en-US"/>
          </a:p>
        </p:txBody>
      </p:sp>
      <p:sp>
        <p:nvSpPr>
          <p:cNvPr id="5" name="TextBox 4">
            <a:extLst>
              <a:ext uri="{FF2B5EF4-FFF2-40B4-BE49-F238E27FC236}">
                <a16:creationId xmlns:a16="http://schemas.microsoft.com/office/drawing/2014/main" id="{CBFB3EAD-B6FA-455D-B8BB-03BD7DCB3CE9}"/>
              </a:ext>
            </a:extLst>
          </p:cNvPr>
          <p:cNvSpPr txBox="1"/>
          <p:nvPr userDrawn="1"/>
        </p:nvSpPr>
        <p:spPr>
          <a:xfrm>
            <a:off x="611560" y="0"/>
            <a:ext cx="3024336" cy="230832"/>
          </a:xfrm>
          <a:prstGeom prst="rect">
            <a:avLst/>
          </a:prstGeom>
          <a:noFill/>
        </p:spPr>
        <p:txBody>
          <a:bodyPr wrap="square" rtlCol="0">
            <a:spAutoFit/>
          </a:bodyPr>
          <a:lstStyle/>
          <a:p>
            <a:r>
              <a:rPr lang="en-GB" sz="900">
                <a:solidFill>
                  <a:srgbClr val="701B45"/>
                </a:solidFill>
              </a:rPr>
              <a:t>FCA Official</a:t>
            </a:r>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7" r:id="rId1"/>
    <p:sldLayoutId id="2147493469" r:id="rId2"/>
    <p:sldLayoutId id="2147493470" r:id="rId3"/>
    <p:sldLayoutId id="2147493482" r:id="rId4"/>
    <p:sldLayoutId id="2147493468" r:id="rId5"/>
    <p:sldLayoutId id="2147493480" r:id="rId6"/>
    <p:sldLayoutId id="2147493471" r:id="rId7"/>
    <p:sldLayoutId id="2147493481" r:id="rId8"/>
    <p:sldLayoutId id="2147493472" r:id="rId9"/>
    <p:sldLayoutId id="2147493474" r:id="rId10"/>
    <p:sldLayoutId id="2147493475" r:id="rId11"/>
    <p:sldLayoutId id="2147493476" r:id="rId12"/>
    <p:sldLayoutId id="2147493477" r:id="rId13"/>
    <p:sldLayoutId id="2147493478" r:id="rId14"/>
    <p:sldLayoutId id="2147493479" r:id="rId15"/>
    <p:sldLayoutId id="2147493483" r:id="rId16"/>
    <p:sldLayoutId id="2147493485" r:id="rId17"/>
    <p:sldLayoutId id="2147493488" r:id="rId18"/>
    <p:sldLayoutId id="2147493487" r:id="rId19"/>
    <p:sldLayoutId id="2147493490" r:id="rId20"/>
    <p:sldLayoutId id="2147493492" r:id="rId21"/>
  </p:sldLayoutIdLst>
  <p:hf hdr="0" ftr="0" dt="0"/>
  <p:txStyles>
    <p:titleStyle>
      <a:lvl1pPr algn="l" defTabSz="457200" rtl="0" eaLnBrk="1" latinLnBrk="0" hangingPunct="1">
        <a:spcBef>
          <a:spcPct val="0"/>
        </a:spcBef>
        <a:buNone/>
        <a:defRPr sz="3600" b="1" i="0" kern="1200">
          <a:solidFill>
            <a:srgbClr val="701B45"/>
          </a:solidFill>
          <a:latin typeface="Verdana"/>
          <a:ea typeface="+mj-ea"/>
          <a:cs typeface="Verdana"/>
        </a:defRPr>
      </a:lvl1pPr>
    </p:titleStyle>
    <p:bodyStyle>
      <a:lvl1pPr marL="342900" indent="-342900" algn="l" defTabSz="457200" rtl="0" eaLnBrk="1" latinLnBrk="0" hangingPunct="1">
        <a:spcBef>
          <a:spcPct val="20000"/>
        </a:spcBef>
        <a:buClr>
          <a:schemeClr val="tx1"/>
        </a:buClr>
        <a:buFont typeface="Arial"/>
        <a:buChar char="•"/>
        <a:defRPr sz="2000" b="0" i="0" kern="1200">
          <a:solidFill>
            <a:srgbClr val="701B45"/>
          </a:solidFill>
          <a:latin typeface="Verdana"/>
          <a:ea typeface="+mn-ea"/>
          <a:cs typeface="Verdana"/>
        </a:defRPr>
      </a:lvl1pPr>
      <a:lvl2pPr marL="742950" indent="-285750" algn="l" defTabSz="457200" rtl="0" eaLnBrk="1" latinLnBrk="0" hangingPunct="1">
        <a:spcBef>
          <a:spcPct val="20000"/>
        </a:spcBef>
        <a:buClr>
          <a:schemeClr val="tx1"/>
        </a:buClr>
        <a:buFont typeface="Arial"/>
        <a:buChar char="•"/>
        <a:defRPr sz="2000" b="0" i="0" kern="1200">
          <a:solidFill>
            <a:srgbClr val="701B45"/>
          </a:solidFill>
          <a:latin typeface="Verdana"/>
          <a:ea typeface="+mn-ea"/>
          <a:cs typeface="Verdana"/>
        </a:defRPr>
      </a:lvl2pPr>
      <a:lvl3pPr marL="1143000" indent="-228600" algn="l" defTabSz="457200" rtl="0" eaLnBrk="1" latinLnBrk="0" hangingPunct="1">
        <a:spcBef>
          <a:spcPct val="20000"/>
        </a:spcBef>
        <a:buClr>
          <a:schemeClr val="tx1"/>
        </a:buClr>
        <a:buFont typeface="Arial"/>
        <a:buChar char="•"/>
        <a:defRPr sz="2000" b="0" i="0" kern="1200">
          <a:solidFill>
            <a:srgbClr val="701B45"/>
          </a:solidFill>
          <a:latin typeface="Verdana"/>
          <a:ea typeface="+mn-ea"/>
          <a:cs typeface="Verdana"/>
        </a:defRPr>
      </a:lvl3pPr>
      <a:lvl4pPr marL="1600200" indent="-228600" algn="l" defTabSz="457200" rtl="0" eaLnBrk="1" latinLnBrk="0" hangingPunct="1">
        <a:spcBef>
          <a:spcPct val="20000"/>
        </a:spcBef>
        <a:buClr>
          <a:schemeClr val="tx1"/>
        </a:buClr>
        <a:buFont typeface="Arial"/>
        <a:buChar char="•"/>
        <a:defRPr sz="2000" b="0" i="0" kern="1200">
          <a:solidFill>
            <a:srgbClr val="701B45"/>
          </a:solidFill>
          <a:latin typeface="Verdana"/>
          <a:ea typeface="+mn-ea"/>
          <a:cs typeface="Verdana"/>
        </a:defRPr>
      </a:lvl4pPr>
      <a:lvl5pPr marL="2057400" indent="-228600" algn="l" defTabSz="457200" rtl="0" eaLnBrk="1" latinLnBrk="0" hangingPunct="1">
        <a:spcBef>
          <a:spcPct val="20000"/>
        </a:spcBef>
        <a:buClr>
          <a:schemeClr val="tx1"/>
        </a:buClr>
        <a:buFont typeface="Arial"/>
        <a:buChar char="•"/>
        <a:defRPr sz="2000" b="0" i="0" kern="1200">
          <a:solidFill>
            <a:srgbClr val="701B45"/>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13.svg"/></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hyperlink" Target="https://fb.watch/bcO69i2trh/" TargetMode="External"/><Relationship Id="rId2" Type="http://schemas.openxmlformats.org/officeDocument/2006/relationships/hyperlink" Target="https://twitter.com/TheFCA/status/1493918360735727618" TargetMode="External"/><Relationship Id="rId1" Type="http://schemas.openxmlformats.org/officeDocument/2006/relationships/slideLayout" Target="../slideLayouts/slideLayout7.xml"/><Relationship Id="rId4" Type="http://schemas.openxmlformats.org/officeDocument/2006/relationships/hyperlink" Target="https://www.fca.org.uk/scamsmart/how-avoid-pension-scams"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fca.org.uk/scamsmart"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www.fca.org.uk/scamsmart"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a:t>ScamSmart Pensions 2022</a:t>
            </a:r>
          </a:p>
        </p:txBody>
      </p:sp>
      <p:sp>
        <p:nvSpPr>
          <p:cNvPr id="3" name="Text Placeholder 2"/>
          <p:cNvSpPr>
            <a:spLocks noGrp="1"/>
          </p:cNvSpPr>
          <p:nvPr>
            <p:ph type="body" sz="quarter" idx="14"/>
          </p:nvPr>
        </p:nvSpPr>
        <p:spPr/>
        <p:txBody>
          <a:bodyPr/>
          <a:lstStyle/>
          <a:p>
            <a:r>
              <a:rPr lang="en-US"/>
              <a:t>Partnership toolkit</a:t>
            </a:r>
          </a:p>
        </p:txBody>
      </p:sp>
      <p:sp>
        <p:nvSpPr>
          <p:cNvPr id="4" name="Text Placeholder 3"/>
          <p:cNvSpPr>
            <a:spLocks noGrp="1"/>
          </p:cNvSpPr>
          <p:nvPr>
            <p:ph type="body" sz="quarter" idx="16"/>
          </p:nvPr>
        </p:nvSpPr>
        <p:spPr/>
        <p:txBody>
          <a:bodyPr>
            <a:normAutofit lnSpcReduction="10000"/>
          </a:bodyPr>
          <a:lstStyle/>
          <a:p>
            <a:r>
              <a:rPr lang="en-US"/>
              <a:t>October 2022</a:t>
            </a:r>
          </a:p>
        </p:txBody>
      </p:sp>
      <p:sp>
        <p:nvSpPr>
          <p:cNvPr id="5" name="Text Placeholder 4"/>
          <p:cNvSpPr>
            <a:spLocks noGrp="1"/>
          </p:cNvSpPr>
          <p:nvPr>
            <p:ph type="body" sz="quarter" idx="15"/>
          </p:nvPr>
        </p:nvSpPr>
        <p:spPr/>
        <p:txBody>
          <a:bodyPr/>
          <a:lstStyle/>
          <a:p>
            <a:r>
              <a:rPr lang="en-US"/>
              <a:t>FCA Campaigns Team</a:t>
            </a:r>
          </a:p>
        </p:txBody>
      </p:sp>
    </p:spTree>
    <p:extLst>
      <p:ext uri="{BB962C8B-B14F-4D97-AF65-F5344CB8AC3E}">
        <p14:creationId xmlns:p14="http://schemas.microsoft.com/office/powerpoint/2010/main" val="2596192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Social media copy</a:t>
            </a:r>
          </a:p>
        </p:txBody>
      </p:sp>
      <p:sp>
        <p:nvSpPr>
          <p:cNvPr id="3" name="Slide Number Placeholder 2"/>
          <p:cNvSpPr>
            <a:spLocks noGrp="1"/>
          </p:cNvSpPr>
          <p:nvPr>
            <p:ph type="sldNum" sz="quarter" idx="10"/>
          </p:nvPr>
        </p:nvSpPr>
        <p:spPr/>
        <p:txBody>
          <a:bodyPr/>
          <a:lstStyle/>
          <a:p>
            <a:fld id="{2066355A-084C-D24E-9AD2-7E4FC41EA627}" type="slidenum">
              <a:rPr lang="en-US" smtClean="0"/>
              <a:pPr/>
              <a:t>10</a:t>
            </a:fld>
            <a:endParaRPr lang="en-US"/>
          </a:p>
        </p:txBody>
      </p:sp>
      <p:sp>
        <p:nvSpPr>
          <p:cNvPr id="5" name="Rectangle: Rounded Corners 4">
            <a:extLst>
              <a:ext uri="{FF2B5EF4-FFF2-40B4-BE49-F238E27FC236}">
                <a16:creationId xmlns:a16="http://schemas.microsoft.com/office/drawing/2014/main" id="{D73BCB3D-E7B4-4C6A-A5A5-8ABDB50EC275}"/>
              </a:ext>
            </a:extLst>
          </p:cNvPr>
          <p:cNvSpPr/>
          <p:nvPr/>
        </p:nvSpPr>
        <p:spPr>
          <a:xfrm>
            <a:off x="305199" y="2203810"/>
            <a:ext cx="8274354" cy="1078753"/>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GB" sz="1000" dirty="0">
                <a:solidFill>
                  <a:schemeClr val="tx2"/>
                </a:solidFill>
                <a:latin typeface="Verdana"/>
                <a:ea typeface="+mn-lt"/>
                <a:cs typeface="+mn-lt"/>
              </a:rPr>
              <a:t>If you receive a cold call about your pension offering high returns, it could be a scam. </a:t>
            </a:r>
            <a:endParaRPr lang="en-US" sz="1000" dirty="0">
              <a:solidFill>
                <a:schemeClr val="tx2"/>
              </a:solidFill>
              <a:latin typeface="Verdana"/>
              <a:ea typeface="Verdana"/>
            </a:endParaRPr>
          </a:p>
          <a:p>
            <a:endParaRPr lang="en-US" sz="1000" dirty="0">
              <a:solidFill>
                <a:schemeClr val="tx2"/>
              </a:solidFill>
              <a:latin typeface="Verdana"/>
              <a:ea typeface="Verdana"/>
            </a:endParaRPr>
          </a:p>
          <a:p>
            <a:r>
              <a:rPr lang="en-GB" sz="1000" dirty="0">
                <a:solidFill>
                  <a:schemeClr val="tx2"/>
                </a:solidFill>
                <a:latin typeface="Verdana"/>
                <a:ea typeface="+mn-lt"/>
                <a:cs typeface="+mn-lt"/>
              </a:rPr>
              <a:t>Pension #scams can be hard to spot. Find out how to protect yourself. </a:t>
            </a:r>
            <a:endParaRPr lang="en-GB" sz="1000" i="1">
              <a:solidFill>
                <a:schemeClr val="tx2"/>
              </a:solidFill>
              <a:latin typeface="Verdana"/>
              <a:ea typeface="+mn-lt"/>
              <a:cs typeface="Times New Roman"/>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#BeScamSmart </a:t>
            </a:r>
            <a:r>
              <a:rPr lang="en-US" sz="1000" dirty="0">
                <a:solidFill>
                  <a:schemeClr val="tx2"/>
                </a:solidFill>
                <a:latin typeface="Verdana"/>
                <a:ea typeface="Verdana"/>
                <a:cs typeface="Segoe UI"/>
              </a:rPr>
              <a:t>https</a:t>
            </a:r>
            <a:r>
              <a:rPr lang="en-US" sz="1000" u="none" strike="noStrike" dirty="0">
                <a:solidFill>
                  <a:schemeClr val="tx2"/>
                </a:solidFill>
                <a:effectLst/>
                <a:latin typeface="Verdana"/>
                <a:ea typeface="Verdana"/>
                <a:cs typeface="Segoe UI"/>
              </a:rPr>
              <a:t>://www.fca.org.uk/scamsmart</a:t>
            </a:r>
            <a:endParaRPr lang="en-GB" sz="1000" u="sng" strike="noStrike">
              <a:solidFill>
                <a:schemeClr val="tx2"/>
              </a:solidFill>
              <a:effectLst/>
              <a:latin typeface="Verdana"/>
              <a:ea typeface="Calibri" panose="020F0502020204030204" pitchFamily="34" charset="0"/>
              <a:cs typeface="Times New Roman"/>
            </a:endParaRPr>
          </a:p>
        </p:txBody>
      </p:sp>
      <p:sp>
        <p:nvSpPr>
          <p:cNvPr id="7" name="Rectangle: Rounded Corners 6">
            <a:extLst>
              <a:ext uri="{FF2B5EF4-FFF2-40B4-BE49-F238E27FC236}">
                <a16:creationId xmlns:a16="http://schemas.microsoft.com/office/drawing/2014/main" id="{FB30CDBD-177C-49FC-9ADC-681CDA24207C}"/>
              </a:ext>
            </a:extLst>
          </p:cNvPr>
          <p:cNvSpPr/>
          <p:nvPr/>
        </p:nvSpPr>
        <p:spPr>
          <a:xfrm>
            <a:off x="305199" y="982599"/>
            <a:ext cx="8274354" cy="1121329"/>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GB" sz="1000" dirty="0">
                <a:solidFill>
                  <a:schemeClr val="tx2"/>
                </a:solidFill>
                <a:latin typeface="Verdana"/>
                <a:ea typeface="+mn-lt"/>
                <a:cs typeface="+mn-lt"/>
              </a:rPr>
              <a:t>Pensions scams can be hard to spot as scammers can contact you out of the blue.</a:t>
            </a:r>
            <a:endParaRPr lang="en-US" sz="1000" dirty="0">
              <a:solidFill>
                <a:schemeClr val="tx2"/>
              </a:solidFill>
              <a:latin typeface="Verdana"/>
              <a:ea typeface="+mn-lt"/>
              <a:cs typeface="+mn-lt"/>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If you're suspicious about the caller, hang up the phone.</a:t>
            </a: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Learn more about how you can avoid a #pension </a:t>
            </a:r>
            <a:r>
              <a:rPr lang="en-GB" sz="1000" u="none" strike="noStrike" dirty="0">
                <a:solidFill>
                  <a:schemeClr val="tx2"/>
                </a:solidFill>
                <a:effectLst/>
                <a:latin typeface="Verdana"/>
                <a:ea typeface="+mn-lt"/>
                <a:cs typeface="+mn-lt"/>
              </a:rPr>
              <a:t>#</a:t>
            </a:r>
            <a:r>
              <a:rPr lang="en-GB" sz="1000" dirty="0">
                <a:solidFill>
                  <a:schemeClr val="tx2"/>
                </a:solidFill>
                <a:latin typeface="Verdana"/>
                <a:ea typeface="+mn-lt"/>
                <a:cs typeface="+mn-lt"/>
              </a:rPr>
              <a:t>scam </a:t>
            </a:r>
            <a:r>
              <a:rPr lang="en-US" sz="1000" dirty="0">
                <a:solidFill>
                  <a:schemeClr val="tx2"/>
                </a:solidFill>
                <a:latin typeface="Verdana"/>
                <a:ea typeface="Verdana"/>
                <a:cs typeface="+mn-lt"/>
              </a:rPr>
              <a:t>https://www.fca.org.uk/scamsmart</a:t>
            </a:r>
            <a:endParaRPr lang="en-GB" sz="1000" dirty="0">
              <a:solidFill>
                <a:schemeClr val="tx2"/>
              </a:solidFill>
              <a:latin typeface="Calibri"/>
              <a:ea typeface="Verdana"/>
              <a:cs typeface="Calibri"/>
            </a:endParaRPr>
          </a:p>
        </p:txBody>
      </p:sp>
      <p:sp>
        <p:nvSpPr>
          <p:cNvPr id="9" name="Rectangle: Rounded Corners 8">
            <a:extLst>
              <a:ext uri="{FF2B5EF4-FFF2-40B4-BE49-F238E27FC236}">
                <a16:creationId xmlns:a16="http://schemas.microsoft.com/office/drawing/2014/main" id="{BBA27D15-DABB-32EB-53D2-71C50E4D4484}"/>
              </a:ext>
            </a:extLst>
          </p:cNvPr>
          <p:cNvSpPr/>
          <p:nvPr/>
        </p:nvSpPr>
        <p:spPr>
          <a:xfrm>
            <a:off x="305198" y="3354638"/>
            <a:ext cx="8274354" cy="1078753"/>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Beware of any offers helping to release your pension early. It's probably a scam.</a:t>
            </a:r>
            <a:endParaRPr lang="en-US" sz="1000" dirty="0">
              <a:solidFill>
                <a:schemeClr val="tx2"/>
              </a:solidFill>
              <a:latin typeface="Verdana"/>
              <a:ea typeface="Verdana"/>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Find out how to protect yourself from #pension scams </a:t>
            </a:r>
            <a:endParaRPr lang="en-GB" sz="1000" dirty="0">
              <a:solidFill>
                <a:schemeClr val="tx2"/>
              </a:solidFill>
              <a:latin typeface="Verdana"/>
              <a:ea typeface="Verdana"/>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https://www.fca.org.uk/scamsmart #BeScamSmart</a:t>
            </a:r>
            <a:endParaRPr lang="en-GB" dirty="0">
              <a:solidFill>
                <a:schemeClr val="tx2"/>
              </a:solidFill>
              <a:latin typeface="Verdana"/>
              <a:ea typeface="Verdana"/>
            </a:endParaRPr>
          </a:p>
          <a:p>
            <a:endParaRPr lang="en-GB" sz="1000" i="1" u="none" strike="noStrike">
              <a:solidFill>
                <a:schemeClr val="bg2"/>
              </a:solidFill>
              <a:effectLst/>
              <a:latin typeface="Verdana"/>
              <a:ea typeface="Calibri" panose="020F0502020204030204" pitchFamily="34" charset="0"/>
              <a:cs typeface="Times New Roman"/>
            </a:endParaRPr>
          </a:p>
        </p:txBody>
      </p:sp>
    </p:spTree>
    <p:extLst>
      <p:ext uri="{BB962C8B-B14F-4D97-AF65-F5344CB8AC3E}">
        <p14:creationId xmlns:p14="http://schemas.microsoft.com/office/powerpoint/2010/main" val="1732943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2066355A-084C-D24E-9AD2-7E4FC41EA627}" type="slidenum">
              <a:rPr lang="en-US" smtClean="0"/>
              <a:pPr/>
              <a:t>11</a:t>
            </a:fld>
            <a:endParaRPr lang="en-US"/>
          </a:p>
        </p:txBody>
      </p:sp>
      <p:sp>
        <p:nvSpPr>
          <p:cNvPr id="3" name="Text Placeholder 2"/>
          <p:cNvSpPr>
            <a:spLocks noGrp="1"/>
          </p:cNvSpPr>
          <p:nvPr>
            <p:ph type="body" sz="quarter" idx="11"/>
          </p:nvPr>
        </p:nvSpPr>
        <p:spPr>
          <a:xfrm>
            <a:off x="834723" y="1280498"/>
            <a:ext cx="4264327" cy="2373133"/>
          </a:xfrm>
        </p:spPr>
        <p:txBody>
          <a:bodyPr>
            <a:normAutofit/>
          </a:bodyPr>
          <a:lstStyle/>
          <a:p>
            <a:r>
              <a:rPr lang="en-US"/>
              <a:t>Thank you for your support and please let us know if you use any of the materials and share any available metrics with us”</a:t>
            </a:r>
          </a:p>
        </p:txBody>
      </p:sp>
      <p:sp>
        <p:nvSpPr>
          <p:cNvPr id="4" name="Text Placeholder 3"/>
          <p:cNvSpPr>
            <a:spLocks noGrp="1"/>
          </p:cNvSpPr>
          <p:nvPr>
            <p:ph type="body" sz="quarter" idx="13"/>
          </p:nvPr>
        </p:nvSpPr>
        <p:spPr>
          <a:xfrm>
            <a:off x="835025" y="3962400"/>
            <a:ext cx="7744528" cy="632847"/>
          </a:xfrm>
        </p:spPr>
        <p:txBody>
          <a:bodyPr/>
          <a:lstStyle/>
          <a:p>
            <a:r>
              <a:rPr lang="en-US"/>
              <a:t>For any queries contact </a:t>
            </a:r>
            <a:r>
              <a:rPr lang="en-US" b="1"/>
              <a:t>cheyenne.dwyer-mcdowall@fca.org.uk</a:t>
            </a:r>
          </a:p>
        </p:txBody>
      </p:sp>
    </p:spTree>
    <p:extLst>
      <p:ext uri="{BB962C8B-B14F-4D97-AF65-F5344CB8AC3E}">
        <p14:creationId xmlns:p14="http://schemas.microsoft.com/office/powerpoint/2010/main" val="3293893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9550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1"/>
          </p:nvPr>
        </p:nvSpPr>
        <p:spPr/>
        <p:txBody>
          <a:bodyPr/>
          <a:lstStyle/>
          <a:p>
            <a:r>
              <a:rPr lang="en-US"/>
              <a:t>Contents</a:t>
            </a:r>
          </a:p>
        </p:txBody>
      </p:sp>
      <p:sp>
        <p:nvSpPr>
          <p:cNvPr id="3" name="Text Placeholder 2"/>
          <p:cNvSpPr>
            <a:spLocks noGrp="1"/>
          </p:cNvSpPr>
          <p:nvPr>
            <p:ph type="body" sz="quarter" idx="12"/>
          </p:nvPr>
        </p:nvSpPr>
        <p:spPr>
          <a:xfrm>
            <a:off x="216976" y="2529433"/>
            <a:ext cx="2944678" cy="2317661"/>
          </a:xfrm>
        </p:spPr>
        <p:txBody>
          <a:bodyPr vert="horz" lIns="91440" tIns="45720" rIns="91440" bIns="45720" rtlCol="0" anchor="t">
            <a:normAutofit fontScale="25000" lnSpcReduction="20000"/>
          </a:bodyPr>
          <a:lstStyle/>
          <a:p>
            <a:r>
              <a:rPr lang="en-US" sz="6400" b="1" dirty="0"/>
              <a:t>Overview</a:t>
            </a:r>
          </a:p>
          <a:p>
            <a:pPr>
              <a:lnSpc>
                <a:spcPct val="120000"/>
              </a:lnSpc>
            </a:pPr>
            <a:r>
              <a:rPr lang="en-US" sz="4000" b="1" dirty="0"/>
              <a:t>3. Background</a:t>
            </a:r>
            <a:endParaRPr lang="en-US" sz="4000" b="1" dirty="0">
              <a:ea typeface="Verdana"/>
            </a:endParaRPr>
          </a:p>
          <a:p>
            <a:pPr>
              <a:lnSpc>
                <a:spcPct val="120000"/>
              </a:lnSpc>
            </a:pPr>
            <a:r>
              <a:rPr lang="en-US" sz="4000" b="1" dirty="0"/>
              <a:t>4. Supporting the campaign</a:t>
            </a:r>
            <a:endParaRPr lang="en-US" sz="4000" b="1" dirty="0">
              <a:ea typeface="Verdana"/>
            </a:endParaRPr>
          </a:p>
          <a:p>
            <a:pPr>
              <a:lnSpc>
                <a:spcPct val="120000"/>
              </a:lnSpc>
            </a:pPr>
            <a:r>
              <a:rPr lang="en-US" sz="4000" b="1" dirty="0"/>
              <a:t>5. Resources</a:t>
            </a:r>
            <a:endParaRPr lang="en-US" sz="4000" b="1" dirty="0">
              <a:ea typeface="Verdana"/>
            </a:endParaRPr>
          </a:p>
          <a:p>
            <a:pPr>
              <a:lnSpc>
                <a:spcPct val="120000"/>
              </a:lnSpc>
            </a:pPr>
            <a:r>
              <a:rPr lang="en-US" sz="4000" b="1" dirty="0"/>
              <a:t>6. How to guide</a:t>
            </a:r>
            <a:endParaRPr lang="en-US" sz="4000" b="1" dirty="0">
              <a:ea typeface="Verdana"/>
            </a:endParaRPr>
          </a:p>
          <a:p>
            <a:pPr>
              <a:lnSpc>
                <a:spcPct val="120000"/>
              </a:lnSpc>
            </a:pPr>
            <a:r>
              <a:rPr lang="en-US" sz="4000" b="1" dirty="0"/>
              <a:t>7. FCA social media schedule</a:t>
            </a:r>
            <a:endParaRPr lang="en-US" sz="4000" b="1" dirty="0">
              <a:ea typeface="Verdana"/>
            </a:endParaRPr>
          </a:p>
          <a:p>
            <a:pPr>
              <a:lnSpc>
                <a:spcPct val="120000"/>
              </a:lnSpc>
            </a:pPr>
            <a:r>
              <a:rPr lang="en-US" sz="4000" b="1" dirty="0"/>
              <a:t>8. FCA social media schedule continued</a:t>
            </a:r>
            <a:endParaRPr lang="en-US" sz="4000" b="1" dirty="0">
              <a:ea typeface="Verdana"/>
            </a:endParaRPr>
          </a:p>
          <a:p>
            <a:pPr>
              <a:lnSpc>
                <a:spcPct val="120000"/>
              </a:lnSpc>
            </a:pPr>
            <a:r>
              <a:rPr lang="en-US" sz="4000" b="1" dirty="0"/>
              <a:t>9. Social media copy</a:t>
            </a:r>
            <a:endParaRPr lang="en-US" sz="4000" b="1" dirty="0">
              <a:ea typeface="Verdana"/>
            </a:endParaRPr>
          </a:p>
          <a:p>
            <a:pPr>
              <a:lnSpc>
                <a:spcPct val="120000"/>
              </a:lnSpc>
            </a:pPr>
            <a:r>
              <a:rPr lang="en-US" sz="4000" b="1" dirty="0"/>
              <a:t>10. Social media copy</a:t>
            </a:r>
            <a:endParaRPr lang="en-US" sz="4000" b="1">
              <a:ea typeface="Verdana"/>
            </a:endParaRPr>
          </a:p>
          <a:p>
            <a:pPr>
              <a:lnSpc>
                <a:spcPct val="120000"/>
              </a:lnSpc>
            </a:pPr>
            <a:r>
              <a:rPr lang="en-US" sz="4000" b="1" dirty="0"/>
              <a:t>11. Thank you note</a:t>
            </a:r>
            <a:endParaRPr lang="en-US" sz="4000">
              <a:ea typeface="Verdana"/>
            </a:endParaRPr>
          </a:p>
          <a:p>
            <a:pPr>
              <a:lnSpc>
                <a:spcPct val="120000"/>
              </a:lnSpc>
            </a:pPr>
            <a:endParaRPr lang="en-US" sz="4000" dirty="0">
              <a:ea typeface="Verdana"/>
            </a:endParaRPr>
          </a:p>
        </p:txBody>
      </p:sp>
    </p:spTree>
    <p:extLst>
      <p:ext uri="{BB962C8B-B14F-4D97-AF65-F5344CB8AC3E}">
        <p14:creationId xmlns:p14="http://schemas.microsoft.com/office/powerpoint/2010/main" val="3958383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812" y="36283"/>
            <a:ext cx="7776864" cy="843582"/>
          </a:xfrm>
        </p:spPr>
        <p:txBody>
          <a:bodyPr/>
          <a:lstStyle/>
          <a:p>
            <a:r>
              <a:rPr lang="en-GB" sz="3600"/>
              <a:t>Background</a:t>
            </a:r>
          </a:p>
        </p:txBody>
      </p:sp>
      <p:sp>
        <p:nvSpPr>
          <p:cNvPr id="3" name="Slide Number Placeholder 2"/>
          <p:cNvSpPr>
            <a:spLocks noGrp="1"/>
          </p:cNvSpPr>
          <p:nvPr>
            <p:ph type="sldNum" sz="quarter" idx="15"/>
          </p:nvPr>
        </p:nvSpPr>
        <p:spPr/>
        <p:txBody>
          <a:bodyPr/>
          <a:lstStyle/>
          <a:p>
            <a:fld id="{3BCFDB86-9AA8-4FA0-859E-0ABCBFE83936}" type="slidenum">
              <a:rPr lang="en-GB" smtClean="0"/>
              <a:pPr/>
              <a:t>3</a:t>
            </a:fld>
            <a:endParaRPr lang="en-GB"/>
          </a:p>
        </p:txBody>
      </p:sp>
      <p:sp>
        <p:nvSpPr>
          <p:cNvPr id="4" name="Text Placeholder 3"/>
          <p:cNvSpPr>
            <a:spLocks noGrp="1"/>
          </p:cNvSpPr>
          <p:nvPr>
            <p:ph type="body" sz="quarter" idx="16"/>
          </p:nvPr>
        </p:nvSpPr>
        <p:spPr>
          <a:xfrm>
            <a:off x="2006715" y="1168004"/>
            <a:ext cx="5751639" cy="3456384"/>
          </a:xfrm>
        </p:spPr>
        <p:txBody>
          <a:bodyPr vert="horz" lIns="91440" tIns="45720" rIns="91440" bIns="45720" rtlCol="0" anchor="t">
            <a:normAutofit/>
          </a:bodyPr>
          <a:lstStyle/>
          <a:p>
            <a:pPr marL="257175" indent="-257175">
              <a:buFont typeface="Wingdings" panose="05000000000000000000" pitchFamily="2" charset="2"/>
              <a:buChar char="Ø"/>
            </a:pPr>
            <a:r>
              <a:rPr lang="en-GB" sz="1425">
                <a:solidFill>
                  <a:schemeClr val="tx1"/>
                </a:solidFill>
              </a:rPr>
              <a:t>The ScamSmart pensions campaign is the FCA’s campaign designed to provide consumers with the knowledge and tools to avoid pension scams.</a:t>
            </a:r>
          </a:p>
          <a:p>
            <a:pPr marL="0" indent="0">
              <a:buNone/>
            </a:pPr>
            <a:r>
              <a:rPr lang="en-GB" sz="1425">
                <a:solidFill>
                  <a:schemeClr val="tx1"/>
                </a:solidFill>
              </a:rPr>
              <a:t> </a:t>
            </a:r>
          </a:p>
          <a:p>
            <a:pPr marL="257175" indent="-257175">
              <a:buFont typeface="Wingdings" panose="05000000000000000000" pitchFamily="2" charset="2"/>
              <a:buChar char="Ø"/>
            </a:pPr>
            <a:r>
              <a:rPr lang="en-GB" sz="1425">
                <a:solidFill>
                  <a:schemeClr val="tx1"/>
                </a:solidFill>
              </a:rPr>
              <a:t>The campaign targets those most at risk: pension holders aged 44-66. </a:t>
            </a:r>
          </a:p>
          <a:p>
            <a:endParaRPr lang="en-GB" sz="1425">
              <a:solidFill>
                <a:schemeClr val="tx1"/>
              </a:solidFill>
            </a:endParaRPr>
          </a:p>
          <a:p>
            <a:pPr marL="257175" indent="-257175">
              <a:buFont typeface="Wingdings" panose="05000000000000000000" pitchFamily="2" charset="2"/>
              <a:buChar char="Ø"/>
            </a:pPr>
            <a:r>
              <a:rPr lang="en-GB" sz="1400">
                <a:solidFill>
                  <a:schemeClr val="tx1"/>
                </a:solidFill>
              </a:rPr>
              <a:t>We will be live between 4 October – 29 November 2022. </a:t>
            </a:r>
            <a:endParaRPr lang="en-GB" sz="1400">
              <a:solidFill>
                <a:schemeClr val="tx1"/>
              </a:solidFill>
              <a:ea typeface="Verdana"/>
            </a:endParaRPr>
          </a:p>
          <a:p>
            <a:pPr marL="257175" indent="-257175">
              <a:buFont typeface="Wingdings" panose="05000000000000000000" pitchFamily="2" charset="2"/>
              <a:buChar char="Ø"/>
            </a:pPr>
            <a:endParaRPr lang="en-GB" sz="1425">
              <a:solidFill>
                <a:schemeClr val="tx1"/>
              </a:solidFill>
            </a:endParaRPr>
          </a:p>
          <a:p>
            <a:pPr marL="257175" indent="-257175">
              <a:buFont typeface="Wingdings" panose="05000000000000000000" pitchFamily="2" charset="2"/>
              <a:buChar char="Ø"/>
            </a:pPr>
            <a:r>
              <a:rPr lang="en-GB" sz="1400">
                <a:solidFill>
                  <a:schemeClr val="tx1"/>
                </a:solidFill>
              </a:rPr>
              <a:t>The campaign will be implemented using Video on Demand, PR, radio, social media, radio partnerships and paid search. We will evaluate the campaign after the activity has concluded. </a:t>
            </a:r>
            <a:endParaRPr lang="en-GB" sz="1400">
              <a:solidFill>
                <a:schemeClr val="tx1"/>
              </a:solidFill>
              <a:ea typeface="Verdana"/>
            </a:endParaRPr>
          </a:p>
        </p:txBody>
      </p:sp>
      <p:sp>
        <p:nvSpPr>
          <p:cNvPr id="5" name="TextBox 4"/>
          <p:cNvSpPr txBox="1"/>
          <p:nvPr/>
        </p:nvSpPr>
        <p:spPr>
          <a:xfrm>
            <a:off x="1223628" y="1113588"/>
            <a:ext cx="1026114" cy="323165"/>
          </a:xfrm>
          <a:prstGeom prst="rect">
            <a:avLst/>
          </a:prstGeom>
          <a:noFill/>
        </p:spPr>
        <p:txBody>
          <a:bodyPr wrap="square" rtlCol="0">
            <a:spAutoFit/>
          </a:bodyPr>
          <a:lstStyle/>
          <a:p>
            <a:r>
              <a:rPr lang="en-GB" sz="1500" b="1">
                <a:solidFill>
                  <a:schemeClr val="tx2"/>
                </a:solidFill>
              </a:rPr>
              <a:t>What  </a:t>
            </a:r>
          </a:p>
        </p:txBody>
      </p:sp>
      <p:sp>
        <p:nvSpPr>
          <p:cNvPr id="6" name="TextBox 5"/>
          <p:cNvSpPr txBox="1"/>
          <p:nvPr/>
        </p:nvSpPr>
        <p:spPr>
          <a:xfrm>
            <a:off x="1223628" y="2096557"/>
            <a:ext cx="1026114" cy="323165"/>
          </a:xfrm>
          <a:prstGeom prst="rect">
            <a:avLst/>
          </a:prstGeom>
          <a:noFill/>
        </p:spPr>
        <p:txBody>
          <a:bodyPr wrap="square" rtlCol="0">
            <a:spAutoFit/>
          </a:bodyPr>
          <a:lstStyle/>
          <a:p>
            <a:r>
              <a:rPr lang="en-GB" sz="1500" b="1">
                <a:solidFill>
                  <a:schemeClr val="tx2"/>
                </a:solidFill>
              </a:rPr>
              <a:t>Who </a:t>
            </a:r>
          </a:p>
        </p:txBody>
      </p:sp>
      <p:sp>
        <p:nvSpPr>
          <p:cNvPr id="7" name="TextBox 6"/>
          <p:cNvSpPr txBox="1"/>
          <p:nvPr/>
        </p:nvSpPr>
        <p:spPr>
          <a:xfrm>
            <a:off x="1223628" y="2821030"/>
            <a:ext cx="1026114" cy="323165"/>
          </a:xfrm>
          <a:prstGeom prst="rect">
            <a:avLst/>
          </a:prstGeom>
          <a:noFill/>
        </p:spPr>
        <p:txBody>
          <a:bodyPr wrap="square" rtlCol="0">
            <a:spAutoFit/>
          </a:bodyPr>
          <a:lstStyle/>
          <a:p>
            <a:r>
              <a:rPr lang="en-GB" sz="1500" b="1">
                <a:solidFill>
                  <a:schemeClr val="tx2"/>
                </a:solidFill>
              </a:rPr>
              <a:t>When </a:t>
            </a:r>
          </a:p>
        </p:txBody>
      </p:sp>
      <p:sp>
        <p:nvSpPr>
          <p:cNvPr id="8" name="TextBox 7"/>
          <p:cNvSpPr txBox="1"/>
          <p:nvPr/>
        </p:nvSpPr>
        <p:spPr>
          <a:xfrm>
            <a:off x="1223628" y="3545504"/>
            <a:ext cx="1026114" cy="323165"/>
          </a:xfrm>
          <a:prstGeom prst="rect">
            <a:avLst/>
          </a:prstGeom>
          <a:noFill/>
        </p:spPr>
        <p:txBody>
          <a:bodyPr wrap="square" rtlCol="0">
            <a:spAutoFit/>
          </a:bodyPr>
          <a:lstStyle/>
          <a:p>
            <a:r>
              <a:rPr lang="en-GB" sz="1500" b="1">
                <a:solidFill>
                  <a:schemeClr val="tx2"/>
                </a:solidFill>
              </a:rPr>
              <a:t>How </a:t>
            </a:r>
          </a:p>
        </p:txBody>
      </p:sp>
      <p:pic>
        <p:nvPicPr>
          <p:cNvPr id="9" name="Graphic 8" descr="Group brainstorm with solid fill">
            <a:extLst>
              <a:ext uri="{FF2B5EF4-FFF2-40B4-BE49-F238E27FC236}">
                <a16:creationId xmlns:a16="http://schemas.microsoft.com/office/drawing/2014/main" id="{5EDDA758-5AB2-42DB-9CB9-1140D4C44A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23780" y="-34535"/>
            <a:ext cx="914400" cy="914400"/>
          </a:xfrm>
          <a:prstGeom prst="rect">
            <a:avLst/>
          </a:prstGeom>
        </p:spPr>
      </p:pic>
    </p:spTree>
    <p:extLst>
      <p:ext uri="{BB962C8B-B14F-4D97-AF65-F5344CB8AC3E}">
        <p14:creationId xmlns:p14="http://schemas.microsoft.com/office/powerpoint/2010/main" val="363398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Supporting the campaign</a:t>
            </a:r>
          </a:p>
        </p:txBody>
      </p:sp>
      <p:sp>
        <p:nvSpPr>
          <p:cNvPr id="3" name="Slide Number Placeholder 2"/>
          <p:cNvSpPr>
            <a:spLocks noGrp="1"/>
          </p:cNvSpPr>
          <p:nvPr>
            <p:ph type="sldNum" sz="quarter" idx="10"/>
          </p:nvPr>
        </p:nvSpPr>
        <p:spPr/>
        <p:txBody>
          <a:bodyPr/>
          <a:lstStyle/>
          <a:p>
            <a:fld id="{2066355A-084C-D24E-9AD2-7E4FC41EA627}" type="slidenum">
              <a:rPr lang="en-US" smtClean="0"/>
              <a:pPr/>
              <a:t>4</a:t>
            </a:fld>
            <a:endParaRPr lang="en-US"/>
          </a:p>
        </p:txBody>
      </p:sp>
      <p:sp>
        <p:nvSpPr>
          <p:cNvPr id="4" name="Text Placeholder 3"/>
          <p:cNvSpPr>
            <a:spLocks noGrp="1"/>
          </p:cNvSpPr>
          <p:nvPr>
            <p:ph type="body" sz="quarter" idx="11"/>
          </p:nvPr>
        </p:nvSpPr>
        <p:spPr/>
        <p:txBody>
          <a:bodyPr vert="horz" lIns="91440" tIns="45720" rIns="91440" bIns="45720" rtlCol="0" anchor="t">
            <a:normAutofit/>
          </a:bodyPr>
          <a:lstStyle/>
          <a:p>
            <a:pPr marL="0" indent="0">
              <a:buNone/>
            </a:pPr>
            <a:r>
              <a:rPr lang="en-US"/>
              <a:t>Your support as a partner is invaluable. To ensure our key messages help to raise awareness we would like you to share the assets we have collated: </a:t>
            </a:r>
          </a:p>
          <a:p>
            <a:pPr marL="287655" indent="-287655">
              <a:buFont typeface="Wingdings" panose="05000000000000000000" pitchFamily="2" charset="2"/>
              <a:buChar char="Ø"/>
            </a:pPr>
            <a:r>
              <a:rPr lang="en-US"/>
              <a:t>Social creative assets</a:t>
            </a:r>
            <a:endParaRPr lang="en-US">
              <a:ea typeface="Verdana"/>
            </a:endParaRPr>
          </a:p>
          <a:p>
            <a:pPr marL="287655" indent="-287655">
              <a:buFont typeface="Wingdings" panose="05000000000000000000" pitchFamily="2" charset="2"/>
              <a:buChar char="Ø"/>
            </a:pPr>
            <a:r>
              <a:rPr lang="en-US"/>
              <a:t>Social media copy</a:t>
            </a:r>
            <a:endParaRPr lang="en-US">
              <a:ea typeface="Verdana"/>
            </a:endParaRPr>
          </a:p>
          <a:p>
            <a:pPr marL="287655" indent="-287655">
              <a:buFont typeface="Wingdings" panose="05000000000000000000" pitchFamily="2" charset="2"/>
              <a:buChar char="Ø"/>
            </a:pPr>
            <a:r>
              <a:rPr lang="en-US"/>
              <a:t>A guide on how to share assets</a:t>
            </a:r>
            <a:endParaRPr lang="en-US">
              <a:ea typeface="Verdana"/>
            </a:endParaRPr>
          </a:p>
        </p:txBody>
      </p:sp>
      <p:pic>
        <p:nvPicPr>
          <p:cNvPr id="9" name="Graphic 8" descr="Online Network with solid fill">
            <a:extLst>
              <a:ext uri="{FF2B5EF4-FFF2-40B4-BE49-F238E27FC236}">
                <a16:creationId xmlns:a16="http://schemas.microsoft.com/office/drawing/2014/main" id="{D04C80FE-0743-48EE-A144-FC29C93B34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69604" y="1219523"/>
            <a:ext cx="2406112" cy="2406112"/>
          </a:xfrm>
          <a:prstGeom prst="rect">
            <a:avLst/>
          </a:prstGeom>
        </p:spPr>
      </p:pic>
    </p:spTree>
    <p:extLst>
      <p:ext uri="{BB962C8B-B14F-4D97-AF65-F5344CB8AC3E}">
        <p14:creationId xmlns:p14="http://schemas.microsoft.com/office/powerpoint/2010/main" val="1445787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5BDFC-747E-4E7B-BAE1-D83CD60A35B6}"/>
              </a:ext>
            </a:extLst>
          </p:cNvPr>
          <p:cNvSpPr>
            <a:spLocks noGrp="1"/>
          </p:cNvSpPr>
          <p:nvPr>
            <p:ph type="title"/>
          </p:nvPr>
        </p:nvSpPr>
        <p:spPr/>
        <p:txBody>
          <a:bodyPr/>
          <a:lstStyle/>
          <a:p>
            <a:r>
              <a:rPr lang="en-GB"/>
              <a:t>Resources</a:t>
            </a:r>
          </a:p>
        </p:txBody>
      </p:sp>
      <p:sp>
        <p:nvSpPr>
          <p:cNvPr id="3" name="Slide Number Placeholder 2">
            <a:extLst>
              <a:ext uri="{FF2B5EF4-FFF2-40B4-BE49-F238E27FC236}">
                <a16:creationId xmlns:a16="http://schemas.microsoft.com/office/drawing/2014/main" id="{A48426A7-2CDB-4106-B240-3658AB48AC5C}"/>
              </a:ext>
            </a:extLst>
          </p:cNvPr>
          <p:cNvSpPr>
            <a:spLocks noGrp="1"/>
          </p:cNvSpPr>
          <p:nvPr>
            <p:ph type="sldNum" sz="quarter" idx="10"/>
          </p:nvPr>
        </p:nvSpPr>
        <p:spPr/>
        <p:txBody>
          <a:bodyPr/>
          <a:lstStyle/>
          <a:p>
            <a:fld id="{2066355A-084C-D24E-9AD2-7E4FC41EA627}" type="slidenum">
              <a:rPr lang="en-US" smtClean="0"/>
              <a:pPr/>
              <a:t>5</a:t>
            </a:fld>
            <a:endParaRPr lang="en-US"/>
          </a:p>
        </p:txBody>
      </p:sp>
      <p:sp>
        <p:nvSpPr>
          <p:cNvPr id="4" name="Content Placeholder 3">
            <a:extLst>
              <a:ext uri="{FF2B5EF4-FFF2-40B4-BE49-F238E27FC236}">
                <a16:creationId xmlns:a16="http://schemas.microsoft.com/office/drawing/2014/main" id="{E40D5EF6-AAB5-4D88-8E03-C560AE65CE96}"/>
              </a:ext>
            </a:extLst>
          </p:cNvPr>
          <p:cNvSpPr>
            <a:spLocks noGrp="1"/>
          </p:cNvSpPr>
          <p:nvPr>
            <p:ph idx="1"/>
          </p:nvPr>
        </p:nvSpPr>
        <p:spPr>
          <a:xfrm>
            <a:off x="457200" y="1011811"/>
            <a:ext cx="3297263" cy="3582812"/>
          </a:xfrm>
        </p:spPr>
        <p:txBody>
          <a:bodyPr>
            <a:normAutofit fontScale="92500" lnSpcReduction="20000"/>
          </a:bodyPr>
          <a:lstStyle/>
          <a:p>
            <a:pPr marL="0" indent="0">
              <a:buNone/>
            </a:pPr>
            <a:r>
              <a:rPr lang="en-GB" b="1"/>
              <a:t>Creative Approach</a:t>
            </a:r>
            <a:endParaRPr lang="en-GB"/>
          </a:p>
          <a:p>
            <a:pPr marL="342900" indent="-342900">
              <a:buFont typeface="Arial" panose="020B0604020202020204" pitchFamily="34" charset="0"/>
              <a:buChar char="•"/>
            </a:pPr>
            <a:r>
              <a:rPr lang="en-GB"/>
              <a:t>Visuals and imagery with the wolf, shark and snake static images and video are dramatic aimed to hook people quickly. Research shows that users only engage with advertising for a max of two seconds before deciding to dwell or scroll onwards.  </a:t>
            </a:r>
          </a:p>
          <a:p>
            <a:pPr marL="0" indent="0">
              <a:buNone/>
            </a:pPr>
            <a:endParaRPr lang="en-GB"/>
          </a:p>
        </p:txBody>
      </p:sp>
      <p:sp>
        <p:nvSpPr>
          <p:cNvPr id="10" name="TextBox 9">
            <a:extLst>
              <a:ext uri="{FF2B5EF4-FFF2-40B4-BE49-F238E27FC236}">
                <a16:creationId xmlns:a16="http://schemas.microsoft.com/office/drawing/2014/main" id="{DF329B33-81C3-405E-8BF9-C20B929BD313}"/>
              </a:ext>
            </a:extLst>
          </p:cNvPr>
          <p:cNvSpPr txBox="1"/>
          <p:nvPr/>
        </p:nvSpPr>
        <p:spPr>
          <a:xfrm>
            <a:off x="5740255" y="2805749"/>
            <a:ext cx="1286057" cy="400110"/>
          </a:xfrm>
          <a:prstGeom prst="rect">
            <a:avLst/>
          </a:prstGeom>
          <a:noFill/>
        </p:spPr>
        <p:txBody>
          <a:bodyPr wrap="square" lIns="91440" tIns="45720" rIns="91440" bIns="45720" rtlCol="0" anchor="t">
            <a:spAutoFit/>
          </a:bodyPr>
          <a:lstStyle/>
          <a:p>
            <a:pPr algn="ctr"/>
            <a:r>
              <a:rPr lang="en-GB" sz="1000" b="1">
                <a:solidFill>
                  <a:schemeClr val="accent2"/>
                </a:solidFill>
              </a:rPr>
              <a:t>Wolf static</a:t>
            </a:r>
          </a:p>
          <a:p>
            <a:pPr algn="ctr"/>
            <a:endParaRPr lang="en-GB" sz="1000" b="1">
              <a:solidFill>
                <a:schemeClr val="accent2"/>
              </a:solidFill>
              <a:cs typeface="Calibri"/>
            </a:endParaRPr>
          </a:p>
        </p:txBody>
      </p:sp>
      <p:sp>
        <p:nvSpPr>
          <p:cNvPr id="11" name="TextBox 10">
            <a:extLst>
              <a:ext uri="{FF2B5EF4-FFF2-40B4-BE49-F238E27FC236}">
                <a16:creationId xmlns:a16="http://schemas.microsoft.com/office/drawing/2014/main" id="{495954F5-0F8D-4E39-91EE-1FD49E2D1FBD}"/>
              </a:ext>
            </a:extLst>
          </p:cNvPr>
          <p:cNvSpPr txBox="1"/>
          <p:nvPr/>
        </p:nvSpPr>
        <p:spPr>
          <a:xfrm>
            <a:off x="7023399" y="420973"/>
            <a:ext cx="1286058" cy="246221"/>
          </a:xfrm>
          <a:prstGeom prst="rect">
            <a:avLst/>
          </a:prstGeom>
          <a:noFill/>
        </p:spPr>
        <p:txBody>
          <a:bodyPr wrap="square" lIns="91440" tIns="45720" rIns="91440" bIns="45720" rtlCol="0" anchor="t">
            <a:spAutoFit/>
          </a:bodyPr>
          <a:lstStyle/>
          <a:p>
            <a:pPr algn="ctr"/>
            <a:r>
              <a:rPr lang="en-GB" sz="1000" b="1">
                <a:solidFill>
                  <a:schemeClr val="accent2"/>
                </a:solidFill>
              </a:rPr>
              <a:t>Shark static</a:t>
            </a:r>
            <a:endParaRPr lang="en-US">
              <a:solidFill>
                <a:schemeClr val="accent2"/>
              </a:solidFill>
            </a:endParaRPr>
          </a:p>
        </p:txBody>
      </p:sp>
      <p:sp>
        <p:nvSpPr>
          <p:cNvPr id="13" name="TextBox 12">
            <a:extLst>
              <a:ext uri="{FF2B5EF4-FFF2-40B4-BE49-F238E27FC236}">
                <a16:creationId xmlns:a16="http://schemas.microsoft.com/office/drawing/2014/main" id="{2F712C76-E6B7-488E-AC3D-C5CB40080F88}"/>
              </a:ext>
            </a:extLst>
          </p:cNvPr>
          <p:cNvSpPr txBox="1"/>
          <p:nvPr/>
        </p:nvSpPr>
        <p:spPr>
          <a:xfrm>
            <a:off x="4462476" y="421909"/>
            <a:ext cx="1286057" cy="246221"/>
          </a:xfrm>
          <a:prstGeom prst="rect">
            <a:avLst/>
          </a:prstGeom>
          <a:noFill/>
        </p:spPr>
        <p:txBody>
          <a:bodyPr wrap="square" lIns="91440" tIns="45720" rIns="91440" bIns="45720" rtlCol="0" anchor="t">
            <a:spAutoFit/>
          </a:bodyPr>
          <a:lstStyle/>
          <a:p>
            <a:pPr algn="ctr"/>
            <a:r>
              <a:rPr lang="en-GB" sz="1000" b="1">
                <a:solidFill>
                  <a:schemeClr val="accent2"/>
                </a:solidFill>
              </a:rPr>
              <a:t>Snake static</a:t>
            </a:r>
            <a:endParaRPr lang="en-US">
              <a:solidFill>
                <a:schemeClr val="accent2"/>
              </a:solidFill>
            </a:endParaRPr>
          </a:p>
        </p:txBody>
      </p:sp>
      <p:pic>
        <p:nvPicPr>
          <p:cNvPr id="5" name="Picture 5">
            <a:extLst>
              <a:ext uri="{FF2B5EF4-FFF2-40B4-BE49-F238E27FC236}">
                <a16:creationId xmlns:a16="http://schemas.microsoft.com/office/drawing/2014/main" id="{5179C8E1-F74B-DC26-2985-6F0B49D5E514}"/>
              </a:ext>
            </a:extLst>
          </p:cNvPr>
          <p:cNvPicPr>
            <a:picLocks noChangeAspect="1"/>
          </p:cNvPicPr>
          <p:nvPr/>
        </p:nvPicPr>
        <p:blipFill>
          <a:blip r:embed="rId2"/>
          <a:stretch>
            <a:fillRect/>
          </a:stretch>
        </p:blipFill>
        <p:spPr>
          <a:xfrm>
            <a:off x="4077222" y="667794"/>
            <a:ext cx="2062097" cy="2054268"/>
          </a:xfrm>
          <a:prstGeom prst="rect">
            <a:avLst/>
          </a:prstGeom>
        </p:spPr>
      </p:pic>
      <p:pic>
        <p:nvPicPr>
          <p:cNvPr id="6" name="Picture 6" descr="A picture containing text, indoor, music, organ&#10;&#10;Description automatically generated">
            <a:extLst>
              <a:ext uri="{FF2B5EF4-FFF2-40B4-BE49-F238E27FC236}">
                <a16:creationId xmlns:a16="http://schemas.microsoft.com/office/drawing/2014/main" id="{B2EC1641-341B-E311-6C45-CF4C0D1E0142}"/>
              </a:ext>
            </a:extLst>
          </p:cNvPr>
          <p:cNvPicPr>
            <a:picLocks noChangeAspect="1"/>
          </p:cNvPicPr>
          <p:nvPr/>
        </p:nvPicPr>
        <p:blipFill>
          <a:blip r:embed="rId3"/>
          <a:stretch>
            <a:fillRect/>
          </a:stretch>
        </p:blipFill>
        <p:spPr>
          <a:xfrm>
            <a:off x="6637229" y="667794"/>
            <a:ext cx="2054269" cy="2054269"/>
          </a:xfrm>
          <a:prstGeom prst="rect">
            <a:avLst/>
          </a:prstGeom>
        </p:spPr>
      </p:pic>
      <p:pic>
        <p:nvPicPr>
          <p:cNvPr id="7" name="Picture 11" descr="A picture containing text&#10;&#10;Description automatically generated">
            <a:extLst>
              <a:ext uri="{FF2B5EF4-FFF2-40B4-BE49-F238E27FC236}">
                <a16:creationId xmlns:a16="http://schemas.microsoft.com/office/drawing/2014/main" id="{8C2C6142-446F-A0F2-3DCE-6F6CF109F430}"/>
              </a:ext>
            </a:extLst>
          </p:cNvPr>
          <p:cNvPicPr>
            <a:picLocks noChangeAspect="1"/>
          </p:cNvPicPr>
          <p:nvPr/>
        </p:nvPicPr>
        <p:blipFill>
          <a:blip r:embed="rId4"/>
          <a:stretch>
            <a:fillRect/>
          </a:stretch>
        </p:blipFill>
        <p:spPr>
          <a:xfrm>
            <a:off x="5353066" y="3006271"/>
            <a:ext cx="2055615" cy="2037755"/>
          </a:xfrm>
          <a:prstGeom prst="rect">
            <a:avLst/>
          </a:prstGeom>
        </p:spPr>
      </p:pic>
    </p:spTree>
    <p:extLst>
      <p:ext uri="{BB962C8B-B14F-4D97-AF65-F5344CB8AC3E}">
        <p14:creationId xmlns:p14="http://schemas.microsoft.com/office/powerpoint/2010/main" val="365279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to guide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6</a:t>
            </a:fld>
            <a:endParaRPr lang="en-US"/>
          </a:p>
        </p:txBody>
      </p:sp>
      <p:sp>
        <p:nvSpPr>
          <p:cNvPr id="4" name="Content Placeholder 3"/>
          <p:cNvSpPr>
            <a:spLocks noGrp="1"/>
          </p:cNvSpPr>
          <p:nvPr>
            <p:ph idx="1"/>
          </p:nvPr>
        </p:nvSpPr>
        <p:spPr/>
        <p:txBody>
          <a:bodyPr>
            <a:normAutofit lnSpcReduction="10000"/>
          </a:bodyPr>
          <a:lstStyle/>
          <a:p>
            <a:r>
              <a:rPr lang="en-GB" dirty="0"/>
              <a:t>The social creative will be shared on FCA owned channels (</a:t>
            </a:r>
            <a:r>
              <a:rPr lang="en-GB" dirty="0">
                <a:solidFill>
                  <a:schemeClr val="accent2"/>
                </a:solidFill>
                <a:hlinkClick r:id="rId2">
                  <a:extLst>
                    <a:ext uri="{A12FA001-AC4F-418D-AE19-62706E023703}">
                      <ahyp:hlinkClr xmlns:ahyp="http://schemas.microsoft.com/office/drawing/2018/hyperlinkcolor" val="tx"/>
                    </a:ext>
                  </a:extLst>
                </a:hlinkClick>
              </a:rPr>
              <a:t>Twitter </a:t>
            </a:r>
            <a:r>
              <a:rPr lang="en-GB" dirty="0"/>
              <a:t>&amp; </a:t>
            </a:r>
            <a:r>
              <a:rPr lang="en-GB" dirty="0">
                <a:solidFill>
                  <a:schemeClr val="accent2"/>
                </a:solidFill>
                <a:hlinkClick r:id="rId3">
                  <a:extLst>
                    <a:ext uri="{A12FA001-AC4F-418D-AE19-62706E023703}">
                      <ahyp:hlinkClr xmlns:ahyp="http://schemas.microsoft.com/office/drawing/2018/hyperlinkcolor" val="tx"/>
                    </a:ext>
                  </a:extLst>
                </a:hlinkClick>
              </a:rPr>
              <a:t>ScamSmart Facebook page</a:t>
            </a:r>
            <a:r>
              <a:rPr lang="en-GB" dirty="0"/>
              <a:t>).</a:t>
            </a:r>
          </a:p>
          <a:p>
            <a:r>
              <a:rPr lang="en-GB" dirty="0"/>
              <a:t>Paid social ads will be shared on Instagram Story and in-feed video, Facebook story &amp; carousel and Twitter in-feed video.</a:t>
            </a:r>
            <a:endParaRPr lang="en-GB" dirty="0">
              <a:ea typeface="Verdana"/>
            </a:endParaRPr>
          </a:p>
          <a:p>
            <a:r>
              <a:rPr lang="en-US" dirty="0"/>
              <a:t>Social media copy is only required for the Facebook in-feed posts and Twitter in-feed posts. </a:t>
            </a:r>
            <a:endParaRPr lang="en-US" dirty="0">
              <a:ea typeface="Verdana"/>
            </a:endParaRPr>
          </a:p>
          <a:p>
            <a:r>
              <a:rPr lang="en-US" dirty="0"/>
              <a:t>Link to the</a:t>
            </a:r>
            <a:r>
              <a:rPr lang="en-US" dirty="0">
                <a:solidFill>
                  <a:schemeClr val="accent2"/>
                </a:solidFill>
              </a:rPr>
              <a:t> </a:t>
            </a:r>
            <a:r>
              <a:rPr lang="en-US" dirty="0">
                <a:hlinkClick r:id="rId4"/>
              </a:rPr>
              <a:t>www.fca.org.uk/scamsmart/how-avoid-pension-scams</a:t>
            </a:r>
            <a:r>
              <a:rPr lang="en-US" dirty="0"/>
              <a:t> page </a:t>
            </a:r>
            <a:endParaRPr lang="en-US" dirty="0">
              <a:ea typeface="Verdana"/>
            </a:endParaRPr>
          </a:p>
          <a:p>
            <a:r>
              <a:rPr lang="en-GB" dirty="0"/>
              <a:t>Please ensure that any variations of the copy are in line with campaign key messaging. </a:t>
            </a:r>
            <a:endParaRPr lang="en-GB" dirty="0">
              <a:ea typeface="Verdana"/>
            </a:endParaRPr>
          </a:p>
        </p:txBody>
      </p:sp>
    </p:spTree>
    <p:extLst>
      <p:ext uri="{BB962C8B-B14F-4D97-AF65-F5344CB8AC3E}">
        <p14:creationId xmlns:p14="http://schemas.microsoft.com/office/powerpoint/2010/main" val="734883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244"/>
            <a:ext cx="8229600" cy="668910"/>
          </a:xfrm>
        </p:spPr>
        <p:txBody>
          <a:bodyPr/>
          <a:lstStyle/>
          <a:p>
            <a:r>
              <a:rPr lang="en-US" sz="2800"/>
              <a:t>FCA Social media schedule</a:t>
            </a:r>
          </a:p>
        </p:txBody>
      </p:sp>
      <p:sp>
        <p:nvSpPr>
          <p:cNvPr id="3" name="Slide Number Placeholder 2"/>
          <p:cNvSpPr>
            <a:spLocks noGrp="1"/>
          </p:cNvSpPr>
          <p:nvPr>
            <p:ph type="sldNum" sz="quarter" idx="10"/>
          </p:nvPr>
        </p:nvSpPr>
        <p:spPr/>
        <p:txBody>
          <a:bodyPr/>
          <a:lstStyle/>
          <a:p>
            <a:fld id="{2066355A-084C-D24E-9AD2-7E4FC41EA627}" type="slidenum">
              <a:rPr lang="en-US" smtClean="0"/>
              <a:pPr/>
              <a:t>7</a:t>
            </a:fld>
            <a:endParaRPr lang="en-US"/>
          </a:p>
        </p:txBody>
      </p:sp>
      <p:sp>
        <p:nvSpPr>
          <p:cNvPr id="6" name="Content Placeholder 5">
            <a:extLst>
              <a:ext uri="{FF2B5EF4-FFF2-40B4-BE49-F238E27FC236}">
                <a16:creationId xmlns:a16="http://schemas.microsoft.com/office/drawing/2014/main" id="{B24BC6C7-4CAD-4988-BF12-A99DE0DE9E65}"/>
              </a:ext>
            </a:extLst>
          </p:cNvPr>
          <p:cNvSpPr>
            <a:spLocks noGrp="1"/>
          </p:cNvSpPr>
          <p:nvPr>
            <p:ph idx="1"/>
          </p:nvPr>
        </p:nvSpPr>
        <p:spPr>
          <a:xfrm>
            <a:off x="457200" y="631588"/>
            <a:ext cx="8229600" cy="410684"/>
          </a:xfrm>
        </p:spPr>
        <p:txBody>
          <a:bodyPr>
            <a:normAutofit/>
          </a:bodyPr>
          <a:lstStyle/>
          <a:p>
            <a:pPr marL="0" indent="0">
              <a:buNone/>
            </a:pPr>
            <a:r>
              <a:rPr lang="en-GB" sz="1200"/>
              <a:t>The content schedule below allows partners to plan social media to align with FCA owned channels.</a:t>
            </a:r>
          </a:p>
        </p:txBody>
      </p:sp>
      <p:graphicFrame>
        <p:nvGraphicFramePr>
          <p:cNvPr id="9" name="Table 8">
            <a:extLst>
              <a:ext uri="{FF2B5EF4-FFF2-40B4-BE49-F238E27FC236}">
                <a16:creationId xmlns:a16="http://schemas.microsoft.com/office/drawing/2014/main" id="{1D78C9EB-E3B8-46E1-87A1-64764BF47BBD}"/>
              </a:ext>
            </a:extLst>
          </p:cNvPr>
          <p:cNvGraphicFramePr>
            <a:graphicFrameLocks noGrp="1"/>
          </p:cNvGraphicFramePr>
          <p:nvPr>
            <p:extLst>
              <p:ext uri="{D42A27DB-BD31-4B8C-83A1-F6EECF244321}">
                <p14:modId xmlns:p14="http://schemas.microsoft.com/office/powerpoint/2010/main" val="3276074849"/>
              </p:ext>
            </p:extLst>
          </p:nvPr>
        </p:nvGraphicFramePr>
        <p:xfrm>
          <a:off x="503694" y="910910"/>
          <a:ext cx="7873139" cy="4127624"/>
        </p:xfrm>
        <a:graphic>
          <a:graphicData uri="http://schemas.openxmlformats.org/drawingml/2006/table">
            <a:tbl>
              <a:tblPr firstRow="1" firstCol="1" bandRow="1">
                <a:tableStyleId>{5C22544A-7EE6-4342-B048-85BDC9FD1C3A}</a:tableStyleId>
              </a:tblPr>
              <a:tblGrid>
                <a:gridCol w="732371">
                  <a:extLst>
                    <a:ext uri="{9D8B030D-6E8A-4147-A177-3AD203B41FA5}">
                      <a16:colId xmlns:a16="http://schemas.microsoft.com/office/drawing/2014/main" val="3767615739"/>
                    </a:ext>
                  </a:extLst>
                </a:gridCol>
                <a:gridCol w="757626">
                  <a:extLst>
                    <a:ext uri="{9D8B030D-6E8A-4147-A177-3AD203B41FA5}">
                      <a16:colId xmlns:a16="http://schemas.microsoft.com/office/drawing/2014/main" val="3176728810"/>
                    </a:ext>
                  </a:extLst>
                </a:gridCol>
                <a:gridCol w="645385">
                  <a:extLst>
                    <a:ext uri="{9D8B030D-6E8A-4147-A177-3AD203B41FA5}">
                      <a16:colId xmlns:a16="http://schemas.microsoft.com/office/drawing/2014/main" val="4191140673"/>
                    </a:ext>
                  </a:extLst>
                </a:gridCol>
                <a:gridCol w="5737757">
                  <a:extLst>
                    <a:ext uri="{9D8B030D-6E8A-4147-A177-3AD203B41FA5}">
                      <a16:colId xmlns:a16="http://schemas.microsoft.com/office/drawing/2014/main" val="2452448573"/>
                    </a:ext>
                  </a:extLst>
                </a:gridCol>
              </a:tblGrid>
              <a:tr h="116113">
                <a:tc gridSpan="4">
                  <a:txBody>
                    <a:bodyPr/>
                    <a:lstStyle/>
                    <a:p>
                      <a:pPr>
                        <a:lnSpc>
                          <a:spcPct val="107000"/>
                        </a:lnSpc>
                        <a:spcAft>
                          <a:spcPts val="800"/>
                        </a:spcAft>
                      </a:pPr>
                      <a:r>
                        <a:rPr lang="en-GB" sz="800" dirty="0">
                          <a:solidFill>
                            <a:schemeClr val="tx2"/>
                          </a:solidFill>
                          <a:effectLst/>
                          <a:latin typeface="Verdana"/>
                          <a:ea typeface="Verdana"/>
                        </a:rPr>
                        <a:t>Publication Name: Pensions Scams campaign</a:t>
                      </a:r>
                      <a:endParaRPr lang="en-GB" sz="700">
                        <a:solidFill>
                          <a:schemeClr val="tx2"/>
                        </a:solidFill>
                        <a:effectLst/>
                        <a:latin typeface="Verdana"/>
                        <a:ea typeface="Verdana"/>
                        <a:cs typeface="Times New Roman"/>
                      </a:endParaRPr>
                    </a:p>
                  </a:txBody>
                  <a:tcPr marL="42990" marR="42990" marT="0" marB="0">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00651633"/>
                  </a:ext>
                </a:extLst>
              </a:tr>
              <a:tr h="116113">
                <a:tc gridSpan="4">
                  <a:txBody>
                    <a:bodyPr/>
                    <a:lstStyle/>
                    <a:p>
                      <a:pPr>
                        <a:lnSpc>
                          <a:spcPct val="107000"/>
                        </a:lnSpc>
                        <a:spcAft>
                          <a:spcPts val="800"/>
                        </a:spcAft>
                      </a:pPr>
                      <a:r>
                        <a:rPr lang="en-GB" sz="800" dirty="0">
                          <a:solidFill>
                            <a:schemeClr val="tx2"/>
                          </a:solidFill>
                          <a:effectLst/>
                          <a:latin typeface="Verdana"/>
                          <a:ea typeface="Verdana"/>
                        </a:rPr>
                        <a:t>Campaign Dates: 4 October 2022 – 29 November 2022</a:t>
                      </a:r>
                      <a:endParaRPr lang="en-GB" sz="700">
                        <a:solidFill>
                          <a:schemeClr val="tx2"/>
                        </a:solidFill>
                        <a:effectLst/>
                        <a:latin typeface="Verdana"/>
                        <a:ea typeface="Verdana"/>
                        <a:cs typeface="Times New Roman"/>
                      </a:endParaRPr>
                    </a:p>
                  </a:txBody>
                  <a:tcPr marL="42990" marR="42990" marT="0" marB="0">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91229093"/>
                  </a:ext>
                </a:extLst>
              </a:tr>
              <a:tr h="238794">
                <a:tc>
                  <a:txBody>
                    <a:bodyPr/>
                    <a:lstStyle/>
                    <a:p>
                      <a:pPr>
                        <a:lnSpc>
                          <a:spcPct val="107000"/>
                        </a:lnSpc>
                        <a:spcAft>
                          <a:spcPts val="800"/>
                        </a:spcAft>
                      </a:pPr>
                      <a:r>
                        <a:rPr lang="en-GB" sz="800" dirty="0">
                          <a:solidFill>
                            <a:schemeClr val="tx2"/>
                          </a:solidFill>
                          <a:effectLst/>
                          <a:latin typeface="Verdana"/>
                          <a:ea typeface="Verdana"/>
                        </a:rPr>
                        <a:t>Channel</a:t>
                      </a:r>
                      <a:endParaRPr lang="en-GB" sz="700">
                        <a:solidFill>
                          <a:schemeClr val="tx2"/>
                        </a:solidFill>
                        <a:effectLst/>
                        <a:latin typeface="Verdana"/>
                        <a:ea typeface="Verdana"/>
                        <a:cs typeface="Times New Roman"/>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rPr>
                        <a:t>Date of post</a:t>
                      </a:r>
                      <a:endParaRPr lang="en-GB" sz="700">
                        <a:solidFill>
                          <a:schemeClr val="tx2"/>
                        </a:solidFill>
                        <a:effectLst/>
                        <a:latin typeface="Verdana"/>
                        <a:ea typeface="Verdana"/>
                        <a:cs typeface="Times New Roman"/>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rPr>
                        <a:t>Assets Type </a:t>
                      </a:r>
                      <a:endParaRPr lang="en-GB" sz="700">
                        <a:solidFill>
                          <a:schemeClr val="tx2"/>
                        </a:solidFill>
                        <a:effectLst/>
                        <a:latin typeface="Verdana"/>
                        <a:ea typeface="Verdana"/>
                        <a:cs typeface="Times New Roman"/>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rPr>
                        <a:t>Copy</a:t>
                      </a:r>
                      <a:endParaRPr lang="en-GB" sz="700">
                        <a:solidFill>
                          <a:schemeClr val="tx2"/>
                        </a:solidFill>
                        <a:effectLst/>
                        <a:latin typeface="Verdana"/>
                        <a:ea typeface="Verdana"/>
                        <a:cs typeface="Times New Roman"/>
                      </a:endParaRPr>
                    </a:p>
                  </a:txBody>
                  <a:tcPr marL="42990" marR="42990" marT="0" marB="0">
                    <a:noFill/>
                  </a:tcPr>
                </a:tc>
                <a:extLst>
                  <a:ext uri="{0D108BD9-81ED-4DB2-BD59-A6C34878D82A}">
                    <a16:rowId xmlns:a16="http://schemas.microsoft.com/office/drawing/2014/main" val="1572358862"/>
                  </a:ext>
                </a:extLst>
              </a:tr>
              <a:tr h="323619">
                <a:tc>
                  <a:txBody>
                    <a:bodyPr/>
                    <a:lstStyle/>
                    <a:p>
                      <a:pPr>
                        <a:lnSpc>
                          <a:spcPct val="107000"/>
                        </a:lnSpc>
                        <a:spcAft>
                          <a:spcPts val="800"/>
                        </a:spcAft>
                      </a:pPr>
                      <a:r>
                        <a:rPr lang="en-GB" sz="800" dirty="0">
                          <a:solidFill>
                            <a:schemeClr val="tx2"/>
                          </a:solidFill>
                          <a:effectLst/>
                          <a:latin typeface="Verdana"/>
                          <a:ea typeface="Verdana"/>
                        </a:rPr>
                        <a:t>Twitter Facebook</a:t>
                      </a:r>
                      <a:endParaRPr lang="en-GB" sz="800">
                        <a:solidFill>
                          <a:schemeClr val="tx2"/>
                        </a:solidFill>
                        <a:effectLst/>
                        <a:latin typeface="Verdana"/>
                        <a:ea typeface="Verdana"/>
                        <a:cs typeface="Times New Roman"/>
                      </a:endParaRPr>
                    </a:p>
                  </a:txBody>
                  <a:tcPr marL="42990" marR="42990" marT="0" marB="0">
                    <a:noFill/>
                  </a:tcPr>
                </a:tc>
                <a:tc>
                  <a:txBody>
                    <a:bodyPr/>
                    <a:lstStyle/>
                    <a:p>
                      <a:pPr lvl="0">
                        <a:lnSpc>
                          <a:spcPct val="107000"/>
                        </a:lnSpc>
                        <a:spcAft>
                          <a:spcPts val="800"/>
                        </a:spcAft>
                        <a:buNone/>
                      </a:pPr>
                      <a:r>
                        <a:rPr lang="en-GB" sz="800" b="0" i="0" u="none" strike="noStrike" noProof="0" dirty="0">
                          <a:solidFill>
                            <a:schemeClr val="tx2"/>
                          </a:solidFill>
                          <a:effectLst/>
                        </a:rPr>
                        <a:t>06/10/2022</a:t>
                      </a:r>
                      <a:endParaRPr lang="en-US" dirty="0">
                        <a:solidFill>
                          <a:schemeClr val="tx2"/>
                        </a:solidFill>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cs typeface="Times New Roman"/>
                        </a:rPr>
                        <a:t>Snake static</a:t>
                      </a:r>
                    </a:p>
                  </a:txBody>
                  <a:tcPr marL="42990" marR="42990" marT="0" marB="0">
                    <a:noFill/>
                  </a:tcPr>
                </a:tc>
                <a:tc>
                  <a:txBody>
                    <a:bodyPr/>
                    <a:lstStyle/>
                    <a:p>
                      <a:pPr marL="0" marR="0" lvl="0" indent="0" algn="l">
                        <a:lnSpc>
                          <a:spcPct val="107000"/>
                        </a:lnSpc>
                        <a:spcBef>
                          <a:spcPts val="0"/>
                        </a:spcBef>
                        <a:spcAft>
                          <a:spcPts val="800"/>
                        </a:spcAft>
                        <a:buNone/>
                      </a:pPr>
                      <a:r>
                        <a:rPr lang="en-GB" sz="800" b="0" i="0" u="none" strike="noStrike" kern="1200" noProof="0" dirty="0">
                          <a:solidFill>
                            <a:schemeClr val="tx2"/>
                          </a:solidFill>
                          <a:effectLst/>
                          <a:latin typeface="Verdana"/>
                          <a:ea typeface="+mn-ea"/>
                          <a:cs typeface="+mn-cs"/>
                        </a:rPr>
                        <a:t>Pensions scammers use free pension reviews as a tactic to gain access to your pension savings.</a:t>
                      </a:r>
                      <a:endParaRPr lang="en-US" sz="800" b="0" i="0" u="none" strike="noStrike" kern="1200" noProof="0" dirty="0">
                        <a:solidFill>
                          <a:schemeClr val="tx2"/>
                        </a:solidFill>
                        <a:effectLst/>
                        <a:latin typeface="Verdana"/>
                        <a:ea typeface="+mn-ea"/>
                        <a:cs typeface="+mn-cs"/>
                      </a:endParaRPr>
                    </a:p>
                    <a:p>
                      <a:pPr marL="0" marR="0" lvl="0" indent="0" algn="l">
                        <a:lnSpc>
                          <a:spcPct val="107000"/>
                        </a:lnSpc>
                        <a:spcBef>
                          <a:spcPts val="0"/>
                        </a:spcBef>
                        <a:spcAft>
                          <a:spcPts val="800"/>
                        </a:spcAft>
                        <a:buNone/>
                      </a:pPr>
                      <a:r>
                        <a:rPr lang="en-GB" sz="800" b="0" i="0" u="none" strike="noStrike" kern="1200" noProof="0" dirty="0">
                          <a:solidFill>
                            <a:schemeClr val="tx2"/>
                          </a:solidFill>
                          <a:effectLst/>
                          <a:latin typeface="Verdana"/>
                          <a:ea typeface="+mn-ea"/>
                          <a:cs typeface="+mn-cs"/>
                        </a:rPr>
                        <a:t>If you are contacted about a free pension review, the safest thing to do is to hang up the phone.</a:t>
                      </a:r>
                    </a:p>
                    <a:p>
                      <a:pPr marL="0" marR="0" lvl="0" indent="0" algn="l">
                        <a:lnSpc>
                          <a:spcPct val="107000"/>
                        </a:lnSpc>
                        <a:spcBef>
                          <a:spcPts val="0"/>
                        </a:spcBef>
                        <a:spcAft>
                          <a:spcPts val="800"/>
                        </a:spcAft>
                        <a:buNone/>
                      </a:pPr>
                      <a:r>
                        <a:rPr lang="en-GB" sz="800" b="0" i="0" u="none" strike="noStrike" kern="1200" noProof="0" dirty="0">
                          <a:solidFill>
                            <a:schemeClr val="tx2"/>
                          </a:solidFill>
                          <a:effectLst/>
                          <a:latin typeface="Verdana"/>
                          <a:ea typeface="+mn-ea"/>
                          <a:cs typeface="+mn-cs"/>
                        </a:rPr>
                        <a:t>Learn how to protect yourself from #pension #scams</a:t>
                      </a:r>
                      <a:br>
                        <a:rPr lang="en-GB" sz="800" b="0" i="0" u="none" strike="noStrike" kern="1200" noProof="0" dirty="0">
                          <a:solidFill>
                            <a:schemeClr val="tx2"/>
                          </a:solidFill>
                          <a:effectLst/>
                          <a:latin typeface="Verdana"/>
                          <a:ea typeface="+mn-ea"/>
                          <a:cs typeface="+mn-cs"/>
                        </a:rPr>
                      </a:br>
                      <a:r>
                        <a:rPr lang="en-GB" sz="800" b="0" i="0" u="none" strike="noStrike" kern="1200" noProof="0" dirty="0">
                          <a:solidFill>
                            <a:schemeClr val="tx2"/>
                          </a:solidFill>
                          <a:effectLst/>
                          <a:latin typeface="Verdana"/>
                          <a:ea typeface="+mn-ea"/>
                          <a:cs typeface="+mn-cs"/>
                        </a:rPr>
                        <a:t> #BeScamSmart </a:t>
                      </a:r>
                      <a:r>
                        <a:rPr lang="en-GB" sz="800" b="0" i="0" u="none" strike="noStrike" kern="1200" noProof="0" dirty="0">
                          <a:solidFill>
                            <a:schemeClr val="tx2"/>
                          </a:solidFill>
                          <a:effectLst/>
                          <a:latin typeface="Verdana"/>
                          <a:ea typeface="+mn-ea"/>
                          <a:cs typeface="+mn-cs"/>
                          <a:hlinkClick r:id="rId2">
                            <a:extLst>
                              <a:ext uri="{A12FA001-AC4F-418D-AE19-62706E023703}">
                                <ahyp:hlinkClr xmlns:ahyp="http://schemas.microsoft.com/office/drawing/2018/hyperlinkcolor" val="tx"/>
                              </a:ext>
                            </a:extLst>
                          </a:hlinkClick>
                        </a:rPr>
                        <a:t>https://www.fca.org.uk/scamsmart</a:t>
                      </a:r>
                      <a:endParaRPr lang="en-GB" sz="800" b="0" i="0" u="none" strike="noStrike" kern="1200" dirty="0">
                        <a:solidFill>
                          <a:schemeClr val="tx2"/>
                        </a:solidFill>
                        <a:effectLst/>
                        <a:latin typeface="Verdana"/>
                        <a:ea typeface="+mn-ea"/>
                        <a:cs typeface="+mn-cs"/>
                      </a:endParaRPr>
                    </a:p>
                  </a:txBody>
                  <a:tcPr marL="42990" marR="42990" marT="0" marB="0">
                    <a:noFill/>
                  </a:tcPr>
                </a:tc>
                <a:extLst>
                  <a:ext uri="{0D108BD9-81ED-4DB2-BD59-A6C34878D82A}">
                    <a16:rowId xmlns:a16="http://schemas.microsoft.com/office/drawing/2014/main" val="868939475"/>
                  </a:ext>
                </a:extLst>
              </a:tr>
              <a:tr h="611534">
                <a:tc>
                  <a:txBody>
                    <a:bodyPr/>
                    <a:lstStyle/>
                    <a:p>
                      <a:pPr>
                        <a:lnSpc>
                          <a:spcPct val="107000"/>
                        </a:lnSpc>
                        <a:spcAft>
                          <a:spcPts val="800"/>
                        </a:spcAft>
                      </a:pPr>
                      <a:r>
                        <a:rPr lang="en-GB" sz="800" dirty="0">
                          <a:solidFill>
                            <a:schemeClr val="tx2"/>
                          </a:solidFill>
                          <a:effectLst/>
                          <a:latin typeface="Verdana"/>
                          <a:ea typeface="Verdana"/>
                          <a:cs typeface="Times New Roman"/>
                        </a:rPr>
                        <a:t>Twitter Facebook</a:t>
                      </a:r>
                    </a:p>
                  </a:txBody>
                  <a:tcPr marL="42990" marR="42990" marT="0" marB="0">
                    <a:noFill/>
                  </a:tcPr>
                </a:tc>
                <a:tc>
                  <a:txBody>
                    <a:bodyPr/>
                    <a:lstStyle/>
                    <a:p>
                      <a:pPr lvl="0">
                        <a:lnSpc>
                          <a:spcPct val="107000"/>
                        </a:lnSpc>
                        <a:spcAft>
                          <a:spcPts val="800"/>
                        </a:spcAft>
                        <a:buNone/>
                      </a:pPr>
                      <a:r>
                        <a:rPr lang="en-GB" sz="800" b="0" i="0" u="none" strike="noStrike" noProof="0" dirty="0">
                          <a:solidFill>
                            <a:schemeClr val="tx2"/>
                          </a:solidFill>
                          <a:effectLst/>
                        </a:rPr>
                        <a:t>15/10/2022</a:t>
                      </a:r>
                      <a:endParaRPr lang="en-US">
                        <a:solidFill>
                          <a:schemeClr val="tx2"/>
                        </a:solidFill>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cs typeface="Times New Roman"/>
                        </a:rPr>
                        <a:t>Shark static</a:t>
                      </a:r>
                    </a:p>
                  </a:txBody>
                  <a:tcPr marL="42990" marR="42990" marT="0" marB="0">
                    <a:noFill/>
                  </a:tcPr>
                </a:tc>
                <a:tc>
                  <a:txBody>
                    <a:bodyPr/>
                    <a:lstStyle/>
                    <a:p>
                      <a:pPr marL="0" marR="0" indent="0" algn="l">
                        <a:lnSpc>
                          <a:spcPct val="100000"/>
                        </a:lnSpc>
                        <a:spcBef>
                          <a:spcPts val="0"/>
                        </a:spcBef>
                        <a:spcAft>
                          <a:spcPts val="0"/>
                        </a:spcAft>
                      </a:pPr>
                      <a:r>
                        <a:rPr lang="en-GB" sz="800" dirty="0">
                          <a:solidFill>
                            <a:schemeClr val="tx2"/>
                          </a:solidFill>
                          <a:effectLst/>
                          <a:latin typeface="Verdana"/>
                          <a:ea typeface="Verdana"/>
                          <a:cs typeface="Times New Roman"/>
                        </a:rPr>
                        <a:t> </a:t>
                      </a:r>
                      <a:r>
                        <a:rPr lang="en-GB" sz="800" b="0" i="0" u="none" strike="noStrike" noProof="0" dirty="0">
                          <a:solidFill>
                            <a:schemeClr val="tx2"/>
                          </a:solidFill>
                          <a:effectLst/>
                          <a:latin typeface="Verdana"/>
                        </a:rPr>
                        <a:t>If you receive a call guaranteeing you better returns on your #pension savings, it could be a scam.</a:t>
                      </a: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The safest thing to do is to hang up the phone.</a:t>
                      </a: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Find out how #pension #scams work, how to avoid them and what to do if you suspect anything. #ScamSmart</a:t>
                      </a: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hlinkClick r:id="rId2">
                            <a:extLst>
                              <a:ext uri="{A12FA001-AC4F-418D-AE19-62706E023703}">
                                <ahyp:hlinkClr xmlns:ahyp="http://schemas.microsoft.com/office/drawing/2018/hyperlinkcolor" val="tx"/>
                              </a:ext>
                            </a:extLst>
                          </a:hlinkClick>
                        </a:rPr>
                        <a:t>https://www.fca.org.uk/scamsmart</a:t>
                      </a:r>
                      <a:r>
                        <a:rPr lang="en-GB" sz="800" b="0" i="0" u="none" strike="noStrike" noProof="0" dirty="0">
                          <a:solidFill>
                            <a:schemeClr val="tx2"/>
                          </a:solidFill>
                          <a:effectLst/>
                          <a:latin typeface="Verdana"/>
                        </a:rPr>
                        <a:t> #BeScamSmart</a:t>
                      </a:r>
                      <a:r>
                        <a:rPr lang="en-GB" sz="800" b="0" i="1" u="none" strike="noStrike" noProof="0" dirty="0">
                          <a:solidFill>
                            <a:schemeClr val="tx2"/>
                          </a:solidFill>
                          <a:effectLst/>
                          <a:latin typeface="Verdana"/>
                          <a:hlinkClick r:id="rId2">
                            <a:extLst>
                              <a:ext uri="{A12FA001-AC4F-418D-AE19-62706E023703}">
                                <ahyp:hlinkClr xmlns:ahyp="http://schemas.microsoft.com/office/drawing/2018/hyperlinkcolor" val="tx"/>
                              </a:ext>
                            </a:extLst>
                          </a:hlinkClick>
                        </a:rPr>
                        <a:t> </a:t>
                      </a:r>
                      <a:endParaRPr lang="en-GB" sz="800" b="0">
                        <a:solidFill>
                          <a:schemeClr val="tx2"/>
                        </a:solidFill>
                        <a:effectLst/>
                        <a:latin typeface="Verdana"/>
                        <a:ea typeface="Verdana"/>
                        <a:cs typeface="Times New Roman"/>
                      </a:endParaRPr>
                    </a:p>
                  </a:txBody>
                  <a:tcPr marL="42990" marR="42990" marT="0" marB="0">
                    <a:noFill/>
                  </a:tcPr>
                </a:tc>
                <a:extLst>
                  <a:ext uri="{0D108BD9-81ED-4DB2-BD59-A6C34878D82A}">
                    <a16:rowId xmlns:a16="http://schemas.microsoft.com/office/drawing/2014/main" val="3783914206"/>
                  </a:ext>
                </a:extLst>
              </a:tr>
              <a:tr h="611534">
                <a:tc>
                  <a:txBody>
                    <a:bodyPr/>
                    <a:lstStyle/>
                    <a:p>
                      <a:pPr>
                        <a:lnSpc>
                          <a:spcPct val="107000"/>
                        </a:lnSpc>
                        <a:spcAft>
                          <a:spcPts val="800"/>
                        </a:spcAft>
                      </a:pPr>
                      <a:r>
                        <a:rPr lang="en-GB" sz="800" dirty="0">
                          <a:solidFill>
                            <a:schemeClr val="tx2"/>
                          </a:solidFill>
                          <a:effectLst/>
                          <a:latin typeface="Verdana"/>
                          <a:ea typeface="Verdana"/>
                        </a:rPr>
                        <a:t>Twitter Facebook</a:t>
                      </a:r>
                      <a:endParaRPr lang="en-GB" sz="800">
                        <a:solidFill>
                          <a:schemeClr val="tx2"/>
                        </a:solidFill>
                        <a:effectLst/>
                        <a:latin typeface="Verdana"/>
                        <a:ea typeface="Verdana"/>
                        <a:cs typeface="Times New Roman"/>
                      </a:endParaRPr>
                    </a:p>
                  </a:txBody>
                  <a:tcPr marL="42990" marR="42990" marT="0" marB="0">
                    <a:noFill/>
                  </a:tcPr>
                </a:tc>
                <a:tc>
                  <a:txBody>
                    <a:bodyPr/>
                    <a:lstStyle/>
                    <a:p>
                      <a:pPr lvl="0">
                        <a:lnSpc>
                          <a:spcPct val="107000"/>
                        </a:lnSpc>
                        <a:spcAft>
                          <a:spcPts val="800"/>
                        </a:spcAft>
                        <a:buNone/>
                      </a:pPr>
                      <a:r>
                        <a:rPr lang="en-GB" sz="800" b="0" i="0" u="none" strike="noStrike" noProof="0" dirty="0">
                          <a:solidFill>
                            <a:schemeClr val="tx2"/>
                          </a:solidFill>
                          <a:effectLst/>
                        </a:rPr>
                        <a:t>23/10/2022</a:t>
                      </a:r>
                      <a:endParaRPr lang="en-US">
                        <a:solidFill>
                          <a:schemeClr val="tx2"/>
                        </a:solidFill>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cs typeface="Times New Roman"/>
                        </a:rPr>
                        <a:t>Wolf static</a:t>
                      </a:r>
                    </a:p>
                  </a:txBody>
                  <a:tcPr marL="42990" marR="42990" marT="0" marB="0">
                    <a:noFill/>
                  </a:tcPr>
                </a:tc>
                <a:tc>
                  <a:txBody>
                    <a:bodyPr/>
                    <a:lstStyle/>
                    <a:p>
                      <a:pPr marL="0" marR="0" lvl="0" indent="0" algn="l">
                        <a:lnSpc>
                          <a:spcPct val="100000"/>
                        </a:lnSpc>
                        <a:spcBef>
                          <a:spcPts val="0"/>
                        </a:spcBef>
                        <a:spcAft>
                          <a:spcPts val="0"/>
                        </a:spcAft>
                        <a:buNone/>
                      </a:pPr>
                      <a:r>
                        <a:rPr lang="en-US" sz="800" b="0" i="0" u="none" strike="noStrike" kern="1200" noProof="0" dirty="0">
                          <a:solidFill>
                            <a:schemeClr val="tx2"/>
                          </a:solidFill>
                          <a:effectLst/>
                          <a:latin typeface="Verdana"/>
                          <a:ea typeface="+mn-ea"/>
                          <a:cs typeface="+mn-cs"/>
                        </a:rPr>
                        <a:t>Pension scammers use high pressure sales tactics, such as offering you time-limited deals to release your pension early. </a:t>
                      </a:r>
                    </a:p>
                    <a:p>
                      <a:pPr marL="0" marR="0" lvl="0" indent="0" algn="l">
                        <a:lnSpc>
                          <a:spcPct val="100000"/>
                        </a:lnSpc>
                        <a:spcBef>
                          <a:spcPts val="0"/>
                        </a:spcBef>
                        <a:spcAft>
                          <a:spcPts val="0"/>
                        </a:spcAft>
                        <a:buNone/>
                      </a:pPr>
                      <a:endParaRPr lang="en-US" sz="800" b="0" i="0" u="none" strike="noStrike" kern="1200" noProof="0" dirty="0">
                        <a:solidFill>
                          <a:schemeClr val="tx2"/>
                        </a:solidFill>
                        <a:effectLst/>
                        <a:latin typeface="Verdana"/>
                        <a:ea typeface="+mn-ea"/>
                        <a:cs typeface="+mn-cs"/>
                      </a:endParaRPr>
                    </a:p>
                    <a:p>
                      <a:pPr marL="0" marR="0" lvl="0" indent="0" algn="l">
                        <a:lnSpc>
                          <a:spcPct val="100000"/>
                        </a:lnSpc>
                        <a:spcBef>
                          <a:spcPts val="0"/>
                        </a:spcBef>
                        <a:spcAft>
                          <a:spcPts val="0"/>
                        </a:spcAft>
                        <a:buNone/>
                      </a:pPr>
                      <a:r>
                        <a:rPr lang="en-US" sz="800" b="0" i="0" u="none" strike="noStrike" kern="1200" noProof="0" dirty="0">
                          <a:solidFill>
                            <a:schemeClr val="tx2"/>
                          </a:solidFill>
                          <a:effectLst/>
                          <a:latin typeface="Verdana"/>
                          <a:ea typeface="+mn-ea"/>
                          <a:cs typeface="+mn-cs"/>
                        </a:rPr>
                        <a:t>If you get a cold call about your pension, the safest thing to do is to hang up.</a:t>
                      </a:r>
                    </a:p>
                    <a:p>
                      <a:pPr marL="0" marR="0" lvl="0" indent="0" algn="l">
                        <a:lnSpc>
                          <a:spcPct val="100000"/>
                        </a:lnSpc>
                        <a:spcBef>
                          <a:spcPts val="0"/>
                        </a:spcBef>
                        <a:spcAft>
                          <a:spcPts val="0"/>
                        </a:spcAft>
                        <a:buNone/>
                      </a:pPr>
                      <a:endParaRPr lang="en-US" sz="800" b="0" i="0" u="none" strike="noStrike" kern="1200" noProof="0" dirty="0">
                        <a:solidFill>
                          <a:schemeClr val="tx2"/>
                        </a:solidFill>
                        <a:effectLst/>
                        <a:latin typeface="Verdana"/>
                        <a:ea typeface="+mn-ea"/>
                        <a:cs typeface="+mn-cs"/>
                      </a:endParaRPr>
                    </a:p>
                    <a:p>
                      <a:pPr marL="0" marR="0" lvl="0" indent="0" algn="l">
                        <a:lnSpc>
                          <a:spcPct val="100000"/>
                        </a:lnSpc>
                        <a:spcBef>
                          <a:spcPts val="0"/>
                        </a:spcBef>
                        <a:spcAft>
                          <a:spcPts val="0"/>
                        </a:spcAft>
                        <a:buNone/>
                      </a:pPr>
                      <a:r>
                        <a:rPr lang="en-US" sz="800" b="0" i="0" u="none" strike="noStrike" kern="1200" noProof="0" dirty="0">
                          <a:solidFill>
                            <a:schemeClr val="tx2"/>
                          </a:solidFill>
                          <a:effectLst/>
                          <a:latin typeface="Verdana"/>
                          <a:ea typeface="+mn-ea"/>
                          <a:cs typeface="+mn-cs"/>
                        </a:rPr>
                        <a:t>Learn how to protect yourself from #pension #scams #BeScamSmart </a:t>
                      </a:r>
                      <a:r>
                        <a:rPr lang="en-US" sz="800" b="0" i="0" u="none" strike="noStrike" kern="1200" noProof="0" dirty="0">
                          <a:solidFill>
                            <a:schemeClr val="tx2"/>
                          </a:solidFill>
                          <a:effectLst/>
                          <a:latin typeface="Verdana"/>
                          <a:ea typeface="+mn-ea"/>
                          <a:cs typeface="+mn-cs"/>
                          <a:hlinkClick r:id="rId2">
                            <a:extLst>
                              <a:ext uri="{A12FA001-AC4F-418D-AE19-62706E023703}">
                                <ahyp:hlinkClr xmlns:ahyp="http://schemas.microsoft.com/office/drawing/2018/hyperlinkcolor" val="tx"/>
                              </a:ext>
                            </a:extLst>
                          </a:hlinkClick>
                        </a:rPr>
                        <a:t>https://www.fca.org.uk/scamsmart</a:t>
                      </a:r>
                      <a:endParaRPr lang="en-US" sz="800" b="0" i="0" u="none" strike="noStrike" kern="1200" noProof="0" dirty="0">
                        <a:solidFill>
                          <a:schemeClr val="tx2"/>
                        </a:solidFill>
                        <a:effectLst/>
                        <a:latin typeface="Verdana"/>
                        <a:ea typeface="+mn-ea"/>
                        <a:cs typeface="+mn-cs"/>
                      </a:endParaRPr>
                    </a:p>
                    <a:p>
                      <a:pPr lvl="0">
                        <a:lnSpc>
                          <a:spcPct val="107000"/>
                        </a:lnSpc>
                        <a:spcAft>
                          <a:spcPts val="800"/>
                        </a:spcAft>
                        <a:buNone/>
                      </a:pPr>
                      <a:endParaRPr lang="en-GB" sz="800" b="0" i="0" u="none" strike="noStrike" kern="1200" dirty="0">
                        <a:solidFill>
                          <a:schemeClr val="tx2"/>
                        </a:solidFill>
                        <a:effectLst/>
                        <a:latin typeface="Verdana"/>
                        <a:ea typeface="+mn-ea"/>
                        <a:cs typeface="+mn-cs"/>
                      </a:endParaRPr>
                    </a:p>
                  </a:txBody>
                  <a:tcPr marL="42990" marR="42990" marT="0" marB="0">
                    <a:noFill/>
                  </a:tcPr>
                </a:tc>
                <a:extLst>
                  <a:ext uri="{0D108BD9-81ED-4DB2-BD59-A6C34878D82A}">
                    <a16:rowId xmlns:a16="http://schemas.microsoft.com/office/drawing/2014/main" val="368770106"/>
                  </a:ext>
                </a:extLst>
              </a:tr>
              <a:tr h="611534">
                <a:tc>
                  <a: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en-GB" sz="800" dirty="0">
                          <a:solidFill>
                            <a:schemeClr val="tx2"/>
                          </a:solidFill>
                          <a:effectLst/>
                          <a:latin typeface="Verdana"/>
                          <a:ea typeface="Verdana"/>
                        </a:rPr>
                        <a:t>Twitter Facebook</a:t>
                      </a:r>
                      <a:endParaRPr lang="en-GB" sz="800">
                        <a:solidFill>
                          <a:schemeClr val="tx2"/>
                        </a:solidFill>
                        <a:effectLst/>
                        <a:latin typeface="Verdana"/>
                        <a:ea typeface="Verdana"/>
                        <a:cs typeface="Times New Roman"/>
                      </a:endParaRPr>
                    </a:p>
                    <a:p>
                      <a:pPr>
                        <a:lnSpc>
                          <a:spcPct val="107000"/>
                        </a:lnSpc>
                        <a:spcAft>
                          <a:spcPts val="800"/>
                        </a:spcAft>
                      </a:pPr>
                      <a:endParaRPr lang="en-GB" sz="800" dirty="0">
                        <a:solidFill>
                          <a:schemeClr val="tx2"/>
                        </a:solidFill>
                        <a:effectLst/>
                        <a:latin typeface="Verdana"/>
                        <a:ea typeface="Verdana"/>
                        <a:cs typeface="Times New Roman"/>
                      </a:endParaRPr>
                    </a:p>
                  </a:txBody>
                  <a:tcPr marL="42990" marR="42990" marT="0" marB="0">
                    <a:noFill/>
                  </a:tcPr>
                </a:tc>
                <a:tc>
                  <a:txBody>
                    <a:bodyPr/>
                    <a:lstStyle/>
                    <a:p>
                      <a:pPr marL="0" marR="0" lvl="0" indent="0" algn="l" defTabSz="457200">
                        <a:lnSpc>
                          <a:spcPct val="107000"/>
                        </a:lnSpc>
                        <a:spcBef>
                          <a:spcPts val="0"/>
                        </a:spcBef>
                        <a:spcAft>
                          <a:spcPts val="800"/>
                        </a:spcAft>
                        <a:buNone/>
                        <a:tabLst/>
                        <a:defRPr/>
                      </a:pPr>
                      <a:r>
                        <a:rPr lang="en-GB" sz="800" b="0" i="0" u="none" strike="noStrike" noProof="0" dirty="0">
                          <a:solidFill>
                            <a:schemeClr val="tx2"/>
                          </a:solidFill>
                          <a:effectLst/>
                        </a:rPr>
                        <a:t>28/10/2022</a:t>
                      </a:r>
                      <a:endParaRPr lang="en-US">
                        <a:solidFill>
                          <a:schemeClr val="tx2"/>
                        </a:solidFill>
                      </a:endParaRPr>
                    </a:p>
                    <a:p>
                      <a:pPr>
                        <a:lnSpc>
                          <a:spcPct val="107000"/>
                        </a:lnSpc>
                        <a:spcAft>
                          <a:spcPts val="800"/>
                        </a:spcAft>
                      </a:pPr>
                      <a:endParaRPr lang="en-GB" sz="800" dirty="0">
                        <a:solidFill>
                          <a:schemeClr val="tx2"/>
                        </a:solidFill>
                        <a:effectLst/>
                        <a:latin typeface="Verdana"/>
                        <a:ea typeface="Verdana"/>
                        <a:cs typeface="Times New Roman"/>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cs typeface="Times New Roman"/>
                        </a:rPr>
                        <a:t>Shark static</a:t>
                      </a:r>
                    </a:p>
                  </a:txBody>
                  <a:tcPr marL="42990" marR="42990" marT="0" marB="0">
                    <a:noFill/>
                  </a:tcPr>
                </a:tc>
                <a:tc>
                  <a:txBody>
                    <a:bodyPr/>
                    <a:lstStyle/>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Pensions scams can be hard to spot as scammers can contact you out of the blue.</a:t>
                      </a:r>
                      <a:endParaRPr lang="en-US" sz="800" b="0" i="0" u="none" strike="noStrike" noProof="0" dirty="0">
                        <a:solidFill>
                          <a:schemeClr val="tx2"/>
                        </a:solidFill>
                        <a:effectLst/>
                      </a:endParaRPr>
                    </a:p>
                    <a:p>
                      <a:pPr marL="0" marR="0" lvl="0" indent="0" algn="l">
                        <a:lnSpc>
                          <a:spcPct val="100000"/>
                        </a:lnSpc>
                        <a:spcBef>
                          <a:spcPts val="0"/>
                        </a:spcBef>
                        <a:spcAft>
                          <a:spcPts val="0"/>
                        </a:spcAft>
                        <a:buNone/>
                      </a:pPr>
                      <a:endParaRPr lang="en-GB" sz="800" b="1"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If you're suspicious about the caller, hang up the phone.</a:t>
                      </a:r>
                      <a:endParaRPr lang="en-US" sz="800" b="0" i="0" u="none" strike="noStrike" noProof="0" dirty="0">
                        <a:solidFill>
                          <a:schemeClr val="tx2"/>
                        </a:solidFill>
                        <a:effectLst/>
                      </a:endParaRPr>
                    </a:p>
                    <a:p>
                      <a:pPr marL="0" marR="0" lvl="0" indent="0" algn="l">
                        <a:lnSpc>
                          <a:spcPct val="100000"/>
                        </a:lnSpc>
                        <a:spcBef>
                          <a:spcPts val="0"/>
                        </a:spcBef>
                        <a:spcAft>
                          <a:spcPts val="0"/>
                        </a:spcAft>
                        <a:buNone/>
                      </a:pPr>
                      <a:endParaRPr lang="en-GB" sz="800" b="1"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Learn more about how you can avoid a #pension #scam </a:t>
                      </a:r>
                      <a:r>
                        <a:rPr lang="en-US" sz="800" b="0" i="0" u="none" strike="noStrike" noProof="0" dirty="0">
                          <a:solidFill>
                            <a:schemeClr val="tx2"/>
                          </a:solidFill>
                          <a:effectLst/>
                          <a:latin typeface="Verdana"/>
                          <a:hlinkClick r:id="rId2">
                            <a:extLst>
                              <a:ext uri="{A12FA001-AC4F-418D-AE19-62706E023703}">
                                <ahyp:hlinkClr xmlns:ahyp="http://schemas.microsoft.com/office/drawing/2018/hyperlinkcolor" val="tx"/>
                              </a:ext>
                            </a:extLst>
                          </a:hlinkClick>
                        </a:rPr>
                        <a:t>https://www.fca.org.uk/scamsmart</a:t>
                      </a:r>
                      <a:endParaRPr lang="en-GB" b="0">
                        <a:solidFill>
                          <a:schemeClr val="tx2"/>
                        </a:solidFill>
                      </a:endParaRPr>
                    </a:p>
                  </a:txBody>
                  <a:tcPr marL="42990" marR="42990" marT="0" marB="0">
                    <a:noFill/>
                  </a:tcPr>
                </a:tc>
                <a:extLst>
                  <a:ext uri="{0D108BD9-81ED-4DB2-BD59-A6C34878D82A}">
                    <a16:rowId xmlns:a16="http://schemas.microsoft.com/office/drawing/2014/main" val="1265639783"/>
                  </a:ext>
                </a:extLst>
              </a:tr>
              <a:tr h="611534">
                <a:tc>
                  <a:txBody>
                    <a:bodyPr/>
                    <a:lstStyle/>
                    <a:p>
                      <a:pPr>
                        <a:lnSpc>
                          <a:spcPct val="107000"/>
                        </a:lnSpc>
                        <a:spcAft>
                          <a:spcPts val="800"/>
                        </a:spcAft>
                      </a:pPr>
                      <a:r>
                        <a:rPr lang="en-GB" sz="800" dirty="0">
                          <a:solidFill>
                            <a:schemeClr val="tx2"/>
                          </a:solidFill>
                          <a:effectLst/>
                          <a:latin typeface="Verdana"/>
                          <a:ea typeface="Verdana"/>
                        </a:rPr>
                        <a:t>Twitter Facebook</a:t>
                      </a:r>
                      <a:endParaRPr lang="en-GB" sz="800">
                        <a:solidFill>
                          <a:schemeClr val="tx2"/>
                        </a:solidFill>
                        <a:effectLst/>
                        <a:latin typeface="Verdana"/>
                        <a:ea typeface="Verdana"/>
                        <a:cs typeface="Times New Roman"/>
                      </a:endParaRPr>
                    </a:p>
                  </a:txBody>
                  <a:tcPr marL="42990" marR="42990" marT="0" marB="0">
                    <a:noFill/>
                  </a:tcPr>
                </a:tc>
                <a:tc>
                  <a:txBody>
                    <a:bodyPr/>
                    <a:lstStyle/>
                    <a:p>
                      <a:pPr lvl="0">
                        <a:lnSpc>
                          <a:spcPct val="107000"/>
                        </a:lnSpc>
                        <a:spcAft>
                          <a:spcPts val="800"/>
                        </a:spcAft>
                        <a:buNone/>
                      </a:pPr>
                      <a:r>
                        <a:rPr lang="en-GB" sz="800" b="0" i="0" u="none" strike="noStrike" noProof="0" dirty="0">
                          <a:solidFill>
                            <a:schemeClr val="tx2"/>
                          </a:solidFill>
                          <a:effectLst/>
                        </a:rPr>
                        <a:t>02/11/2022</a:t>
                      </a:r>
                      <a:endParaRPr lang="en-US">
                        <a:solidFill>
                          <a:schemeClr val="tx2"/>
                        </a:solidFill>
                      </a:endParaRPr>
                    </a:p>
                  </a:txBody>
                  <a:tcPr marL="42990" marR="42990" marT="0" marB="0">
                    <a:noFill/>
                  </a:tcPr>
                </a:tc>
                <a:tc>
                  <a:txBody>
                    <a:bodyPr/>
                    <a:lstStyle/>
                    <a:p>
                      <a:pPr>
                        <a:lnSpc>
                          <a:spcPct val="107000"/>
                        </a:lnSpc>
                        <a:spcAft>
                          <a:spcPts val="800"/>
                        </a:spcAft>
                      </a:pPr>
                      <a:r>
                        <a:rPr lang="en-GB" sz="800" dirty="0">
                          <a:solidFill>
                            <a:schemeClr val="tx2"/>
                          </a:solidFill>
                          <a:effectLst/>
                          <a:latin typeface="Verdana"/>
                          <a:ea typeface="Verdana"/>
                          <a:cs typeface="Times New Roman"/>
                        </a:rPr>
                        <a:t>Shark static</a:t>
                      </a:r>
                    </a:p>
                  </a:txBody>
                  <a:tcPr marL="42990" marR="42990" marT="0" marB="0">
                    <a:noFill/>
                  </a:tcPr>
                </a:tc>
                <a:tc>
                  <a:txBody>
                    <a:bodyPr/>
                    <a:lstStyle/>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If you receive a cold call about your pension offering high returns, it could be a scam. </a:t>
                      </a:r>
                      <a:endParaRPr lang="en-US" sz="800" b="0" i="0" u="none" strike="noStrike" noProof="0" dirty="0">
                        <a:solidFill>
                          <a:schemeClr val="tx2"/>
                        </a:solidFill>
                        <a:effectLst/>
                      </a:endParaRPr>
                    </a:p>
                    <a:p>
                      <a:pPr marL="0" marR="0" lvl="0" indent="0" algn="l">
                        <a:lnSpc>
                          <a:spcPct val="100000"/>
                        </a:lnSpc>
                        <a:spcBef>
                          <a:spcPts val="0"/>
                        </a:spcBef>
                        <a:spcAft>
                          <a:spcPts val="0"/>
                        </a:spcAft>
                        <a:buNone/>
                      </a:pPr>
                      <a:endParaRPr lang="en-US" sz="800" b="0"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Pension #scams can be hard to spot. Find out how to protect yourself. </a:t>
                      </a:r>
                      <a:endParaRPr lang="en-US" sz="800" b="0" i="0" u="none" strike="noStrike" noProof="0" dirty="0">
                        <a:solidFill>
                          <a:schemeClr val="tx2"/>
                        </a:solidFill>
                        <a:effectLst/>
                      </a:endParaRPr>
                    </a:p>
                    <a:p>
                      <a:pPr marL="0" marR="0" lvl="0" indent="0" algn="l">
                        <a:lnSpc>
                          <a:spcPct val="100000"/>
                        </a:lnSpc>
                        <a:spcBef>
                          <a:spcPts val="0"/>
                        </a:spcBef>
                        <a:spcAft>
                          <a:spcPts val="0"/>
                        </a:spcAft>
                        <a:buNone/>
                      </a:pPr>
                      <a:endParaRPr lang="en-GB" sz="800" b="0" i="0" u="none" strike="noStrike" noProof="0" dirty="0">
                        <a:solidFill>
                          <a:schemeClr val="tx2"/>
                        </a:solidFill>
                        <a:effectLst/>
                      </a:endParaRPr>
                    </a:p>
                    <a:p>
                      <a:pPr marL="0" marR="0" lvl="0" indent="0" algn="l">
                        <a:lnSpc>
                          <a:spcPct val="100000"/>
                        </a:lnSpc>
                        <a:spcBef>
                          <a:spcPts val="0"/>
                        </a:spcBef>
                        <a:spcAft>
                          <a:spcPts val="0"/>
                        </a:spcAft>
                        <a:buNone/>
                      </a:pPr>
                      <a:r>
                        <a:rPr lang="en-GB" sz="800" b="0" i="0" u="none" strike="noStrike" noProof="0" dirty="0">
                          <a:solidFill>
                            <a:schemeClr val="tx2"/>
                          </a:solidFill>
                          <a:effectLst/>
                          <a:latin typeface="Verdana"/>
                        </a:rPr>
                        <a:t>#BeScamSmart </a:t>
                      </a:r>
                      <a:r>
                        <a:rPr lang="en-US" sz="800" b="0" i="0" u="none" strike="noStrike" noProof="0" dirty="0">
                          <a:solidFill>
                            <a:schemeClr val="tx2"/>
                          </a:solidFill>
                          <a:effectLst/>
                          <a:latin typeface="Verdana"/>
                          <a:hlinkClick r:id="rId2">
                            <a:extLst>
                              <a:ext uri="{A12FA001-AC4F-418D-AE19-62706E023703}">
                                <ahyp:hlinkClr xmlns:ahyp="http://schemas.microsoft.com/office/drawing/2018/hyperlinkcolor" val="tx"/>
                              </a:ext>
                            </a:extLst>
                          </a:hlinkClick>
                        </a:rPr>
                        <a:t>https://www.fca.org.uk/scamsmart</a:t>
                      </a:r>
                      <a:endParaRPr lang="en-GB" b="0">
                        <a:solidFill>
                          <a:schemeClr val="tx2"/>
                        </a:solidFill>
                      </a:endParaRPr>
                    </a:p>
                  </a:txBody>
                  <a:tcPr marL="42990" marR="42990" marT="0" marB="0">
                    <a:noFill/>
                  </a:tcPr>
                </a:tc>
                <a:extLst>
                  <a:ext uri="{0D108BD9-81ED-4DB2-BD59-A6C34878D82A}">
                    <a16:rowId xmlns:a16="http://schemas.microsoft.com/office/drawing/2014/main" val="1792851793"/>
                  </a:ext>
                </a:extLst>
              </a:tr>
            </a:tbl>
          </a:graphicData>
        </a:graphic>
      </p:graphicFrame>
    </p:spTree>
    <p:extLst>
      <p:ext uri="{BB962C8B-B14F-4D97-AF65-F5344CB8AC3E}">
        <p14:creationId xmlns:p14="http://schemas.microsoft.com/office/powerpoint/2010/main" val="2293601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a:t>FCA Social media schedule continued</a:t>
            </a:r>
          </a:p>
        </p:txBody>
      </p:sp>
      <p:sp>
        <p:nvSpPr>
          <p:cNvPr id="3" name="Slide Number Placeholder 2"/>
          <p:cNvSpPr>
            <a:spLocks noGrp="1"/>
          </p:cNvSpPr>
          <p:nvPr>
            <p:ph type="sldNum" sz="quarter" idx="10"/>
          </p:nvPr>
        </p:nvSpPr>
        <p:spPr/>
        <p:txBody>
          <a:bodyPr/>
          <a:lstStyle/>
          <a:p>
            <a:fld id="{2066355A-084C-D24E-9AD2-7E4FC41EA627}" type="slidenum">
              <a:rPr lang="en-US" smtClean="0"/>
              <a:pPr/>
              <a:t>8</a:t>
            </a:fld>
            <a:endParaRPr lang="en-US"/>
          </a:p>
        </p:txBody>
      </p:sp>
      <p:sp>
        <p:nvSpPr>
          <p:cNvPr id="6" name="Content Placeholder 5">
            <a:extLst>
              <a:ext uri="{FF2B5EF4-FFF2-40B4-BE49-F238E27FC236}">
                <a16:creationId xmlns:a16="http://schemas.microsoft.com/office/drawing/2014/main" id="{B24BC6C7-4CAD-4988-BF12-A99DE0DE9E65}"/>
              </a:ext>
            </a:extLst>
          </p:cNvPr>
          <p:cNvSpPr>
            <a:spLocks noGrp="1"/>
          </p:cNvSpPr>
          <p:nvPr>
            <p:ph idx="1"/>
          </p:nvPr>
        </p:nvSpPr>
        <p:spPr>
          <a:xfrm>
            <a:off x="457200" y="836930"/>
            <a:ext cx="8229600" cy="410684"/>
          </a:xfrm>
        </p:spPr>
        <p:txBody>
          <a:bodyPr>
            <a:normAutofit/>
          </a:bodyPr>
          <a:lstStyle/>
          <a:p>
            <a:pPr marL="0" indent="0">
              <a:buNone/>
            </a:pPr>
            <a:r>
              <a:rPr lang="en-GB" sz="1200"/>
              <a:t>The content schedule below allows partners to plan social media to align with FCA owned channels</a:t>
            </a:r>
          </a:p>
        </p:txBody>
      </p:sp>
      <p:graphicFrame>
        <p:nvGraphicFramePr>
          <p:cNvPr id="5" name="Table 4">
            <a:extLst>
              <a:ext uri="{FF2B5EF4-FFF2-40B4-BE49-F238E27FC236}">
                <a16:creationId xmlns:a16="http://schemas.microsoft.com/office/drawing/2014/main" id="{4FBCB690-0C20-4FE7-A951-3DC84D37184B}"/>
              </a:ext>
            </a:extLst>
          </p:cNvPr>
          <p:cNvGraphicFramePr>
            <a:graphicFrameLocks noGrp="1"/>
          </p:cNvGraphicFramePr>
          <p:nvPr>
            <p:extLst>
              <p:ext uri="{D42A27DB-BD31-4B8C-83A1-F6EECF244321}">
                <p14:modId xmlns:p14="http://schemas.microsoft.com/office/powerpoint/2010/main" val="3573829803"/>
              </p:ext>
            </p:extLst>
          </p:nvPr>
        </p:nvGraphicFramePr>
        <p:xfrm>
          <a:off x="587157" y="1244773"/>
          <a:ext cx="7640660" cy="739817"/>
        </p:xfrm>
        <a:graphic>
          <a:graphicData uri="http://schemas.openxmlformats.org/drawingml/2006/table">
            <a:tbl>
              <a:tblPr firstRow="1" firstCol="1" bandRow="1">
                <a:tableStyleId>{5C22544A-7EE6-4342-B048-85BDC9FD1C3A}</a:tableStyleId>
              </a:tblPr>
              <a:tblGrid>
                <a:gridCol w="710746">
                  <a:extLst>
                    <a:ext uri="{9D8B030D-6E8A-4147-A177-3AD203B41FA5}">
                      <a16:colId xmlns:a16="http://schemas.microsoft.com/office/drawing/2014/main" val="721328935"/>
                    </a:ext>
                  </a:extLst>
                </a:gridCol>
                <a:gridCol w="735255">
                  <a:extLst>
                    <a:ext uri="{9D8B030D-6E8A-4147-A177-3AD203B41FA5}">
                      <a16:colId xmlns:a16="http://schemas.microsoft.com/office/drawing/2014/main" val="2758939436"/>
                    </a:ext>
                  </a:extLst>
                </a:gridCol>
                <a:gridCol w="704589">
                  <a:extLst>
                    <a:ext uri="{9D8B030D-6E8A-4147-A177-3AD203B41FA5}">
                      <a16:colId xmlns:a16="http://schemas.microsoft.com/office/drawing/2014/main" val="2079925080"/>
                    </a:ext>
                  </a:extLst>
                </a:gridCol>
                <a:gridCol w="5490070">
                  <a:extLst>
                    <a:ext uri="{9D8B030D-6E8A-4147-A177-3AD203B41FA5}">
                      <a16:colId xmlns:a16="http://schemas.microsoft.com/office/drawing/2014/main" val="3011708079"/>
                    </a:ext>
                  </a:extLst>
                </a:gridCol>
              </a:tblGrid>
              <a:tr h="739817">
                <a:tc>
                  <a:txBody>
                    <a:bodyPr/>
                    <a:lstStyle/>
                    <a:p>
                      <a:pPr>
                        <a:lnSpc>
                          <a:spcPct val="107000"/>
                        </a:lnSpc>
                        <a:spcAft>
                          <a:spcPts val="800"/>
                        </a:spcAft>
                      </a:pPr>
                      <a:r>
                        <a:rPr lang="en-GB" sz="800" dirty="0">
                          <a:solidFill>
                            <a:schemeClr val="tx2"/>
                          </a:solidFill>
                          <a:effectLst/>
                          <a:latin typeface="Verdana"/>
                          <a:ea typeface="Verdana"/>
                        </a:rPr>
                        <a:t>Twitter Facebook</a:t>
                      </a:r>
                      <a:endParaRPr lang="en-GB" sz="800" dirty="0">
                        <a:solidFill>
                          <a:schemeClr val="tx2"/>
                        </a:solidFill>
                        <a:effectLst/>
                        <a:latin typeface="Verdana"/>
                        <a:ea typeface="Verdana"/>
                        <a:cs typeface="Times New Roman"/>
                      </a:endParaRPr>
                    </a:p>
                  </a:txBody>
                  <a:tcPr marL="47620" marR="47620" marT="0" marB="0">
                    <a:solidFill>
                      <a:schemeClr val="bg2"/>
                    </a:solidFill>
                  </a:tcPr>
                </a:tc>
                <a:tc>
                  <a:txBody>
                    <a:bodyPr/>
                    <a:lstStyle/>
                    <a:p>
                      <a:pPr marL="0" marR="0" lvl="0" indent="0" algn="l" defTabSz="457200">
                        <a:lnSpc>
                          <a:spcPct val="107000"/>
                        </a:lnSpc>
                        <a:spcBef>
                          <a:spcPts val="0"/>
                        </a:spcBef>
                        <a:spcAft>
                          <a:spcPts val="800"/>
                        </a:spcAft>
                        <a:buNone/>
                        <a:tabLst/>
                        <a:defRPr/>
                      </a:pPr>
                      <a:r>
                        <a:rPr lang="en-GB" sz="800" b="0" i="0" u="none" strike="noStrike" noProof="0" dirty="0">
                          <a:solidFill>
                            <a:schemeClr val="tx2"/>
                          </a:solidFill>
                          <a:effectLst/>
                        </a:rPr>
                        <a:t>10/11/2022</a:t>
                      </a:r>
                      <a:endParaRPr lang="en-US" dirty="0">
                        <a:solidFill>
                          <a:schemeClr val="tx2"/>
                        </a:solidFill>
                      </a:endParaRPr>
                    </a:p>
                    <a:p>
                      <a:pPr lvl="0">
                        <a:lnSpc>
                          <a:spcPct val="107000"/>
                        </a:lnSpc>
                        <a:spcAft>
                          <a:spcPts val="800"/>
                        </a:spcAft>
                        <a:buNone/>
                      </a:pPr>
                      <a:endParaRPr lang="en-GB" sz="800" b="0" i="0" u="none" strike="noStrike" noProof="0" dirty="0">
                        <a:solidFill>
                          <a:schemeClr val="tx2"/>
                        </a:solidFill>
                        <a:effectLst/>
                        <a:latin typeface="Verdana"/>
                      </a:endParaRPr>
                    </a:p>
                  </a:txBody>
                  <a:tcPr marL="47620" marR="47620" marT="0" marB="0">
                    <a:solidFill>
                      <a:schemeClr val="bg2"/>
                    </a:solidFill>
                  </a:tcPr>
                </a:tc>
                <a:tc>
                  <a:txBody>
                    <a:bodyPr/>
                    <a:lstStyle/>
                    <a:p>
                      <a:pPr>
                        <a:lnSpc>
                          <a:spcPct val="107000"/>
                        </a:lnSpc>
                        <a:spcAft>
                          <a:spcPts val="800"/>
                        </a:spcAft>
                      </a:pPr>
                      <a:r>
                        <a:rPr lang="en-GB" sz="800" b="0" dirty="0">
                          <a:solidFill>
                            <a:schemeClr val="tx2"/>
                          </a:solidFill>
                          <a:effectLst/>
                          <a:latin typeface="Verdana"/>
                          <a:ea typeface="Verdana"/>
                          <a:cs typeface="Times New Roman"/>
                        </a:rPr>
                        <a:t>Wolf static</a:t>
                      </a:r>
                    </a:p>
                  </a:txBody>
                  <a:tcPr marL="47620" marR="47620" marT="0" marB="0">
                    <a:solidFill>
                      <a:schemeClr val="bg2"/>
                    </a:solidFill>
                  </a:tcPr>
                </a:tc>
                <a:tc>
                  <a:txBody>
                    <a:bodyPr/>
                    <a:lstStyle/>
                    <a:p>
                      <a:pPr marL="0" marR="0" lvl="0" indent="0" algn="l">
                        <a:lnSpc>
                          <a:spcPct val="100000"/>
                        </a:lnSpc>
                        <a:spcBef>
                          <a:spcPts val="0"/>
                        </a:spcBef>
                        <a:spcAft>
                          <a:spcPts val="0"/>
                        </a:spcAft>
                        <a:buNone/>
                      </a:pPr>
                      <a:r>
                        <a:rPr lang="en-GB" sz="800" b="0" i="0" u="none" strike="noStrike" kern="1200" noProof="0" dirty="0">
                          <a:solidFill>
                            <a:schemeClr val="tx2"/>
                          </a:solidFill>
                          <a:effectLst/>
                          <a:latin typeface="Verdana"/>
                        </a:rPr>
                        <a:t>Beware of any offers helping to release your pension early. It's probably a scam.</a:t>
                      </a:r>
                      <a:endParaRPr lang="en-US" sz="800" b="0" i="0" u="none" strike="noStrike" kern="1200" noProof="0" dirty="0">
                        <a:solidFill>
                          <a:schemeClr val="tx2"/>
                        </a:solidFill>
                        <a:effectLst/>
                      </a:endParaRPr>
                    </a:p>
                    <a:p>
                      <a:pPr marL="0" marR="0" lvl="0" indent="0" algn="l">
                        <a:lnSpc>
                          <a:spcPct val="100000"/>
                        </a:lnSpc>
                        <a:spcBef>
                          <a:spcPts val="0"/>
                        </a:spcBef>
                        <a:spcAft>
                          <a:spcPts val="0"/>
                        </a:spcAft>
                        <a:buNone/>
                      </a:pPr>
                      <a:endParaRPr lang="en-GB" sz="800" b="0" i="0" u="none" strike="noStrike" kern="1200" noProof="0" dirty="0">
                        <a:solidFill>
                          <a:schemeClr val="tx2"/>
                        </a:solidFill>
                        <a:effectLst/>
                      </a:endParaRPr>
                    </a:p>
                    <a:p>
                      <a:pPr marL="0" marR="0" lvl="0" indent="0" algn="l">
                        <a:lnSpc>
                          <a:spcPct val="100000"/>
                        </a:lnSpc>
                        <a:spcBef>
                          <a:spcPts val="0"/>
                        </a:spcBef>
                        <a:spcAft>
                          <a:spcPts val="0"/>
                        </a:spcAft>
                        <a:buNone/>
                      </a:pPr>
                      <a:r>
                        <a:rPr lang="en-GB" sz="800" b="0" i="0" u="none" strike="noStrike" kern="1200" noProof="0" dirty="0">
                          <a:solidFill>
                            <a:schemeClr val="tx2"/>
                          </a:solidFill>
                          <a:effectLst/>
                          <a:latin typeface="Verdana"/>
                        </a:rPr>
                        <a:t>Find out how to protect yourself from #pension scams </a:t>
                      </a:r>
                      <a:endParaRPr lang="en-US" sz="800" b="0" i="0" u="none" strike="noStrike" kern="1200" noProof="0" dirty="0">
                        <a:solidFill>
                          <a:schemeClr val="tx2"/>
                        </a:solidFill>
                        <a:effectLst/>
                      </a:endParaRPr>
                    </a:p>
                    <a:p>
                      <a:pPr marL="0" marR="0" lvl="0" indent="0" algn="l">
                        <a:lnSpc>
                          <a:spcPct val="100000"/>
                        </a:lnSpc>
                        <a:spcBef>
                          <a:spcPts val="0"/>
                        </a:spcBef>
                        <a:spcAft>
                          <a:spcPts val="0"/>
                        </a:spcAft>
                        <a:buNone/>
                      </a:pPr>
                      <a:endParaRPr lang="en-GB" sz="800" b="0" i="0" u="none" strike="noStrike" kern="1200" noProof="0" dirty="0">
                        <a:solidFill>
                          <a:schemeClr val="tx2"/>
                        </a:solidFill>
                        <a:effectLst/>
                      </a:endParaRPr>
                    </a:p>
                    <a:p>
                      <a:pPr marL="0" marR="0" lvl="0" indent="0" algn="l">
                        <a:lnSpc>
                          <a:spcPct val="100000"/>
                        </a:lnSpc>
                        <a:spcBef>
                          <a:spcPts val="0"/>
                        </a:spcBef>
                        <a:spcAft>
                          <a:spcPts val="0"/>
                        </a:spcAft>
                        <a:buNone/>
                      </a:pPr>
                      <a:r>
                        <a:rPr lang="en-GB" sz="800" b="0" i="0" u="none" strike="noStrike" kern="1200" noProof="0" dirty="0">
                          <a:solidFill>
                            <a:schemeClr val="tx2"/>
                          </a:solidFill>
                          <a:effectLst/>
                          <a:latin typeface="Verdana"/>
                          <a:hlinkClick r:id="rId2">
                            <a:extLst>
                              <a:ext uri="{A12FA001-AC4F-418D-AE19-62706E023703}">
                                <ahyp:hlinkClr xmlns:ahyp="http://schemas.microsoft.com/office/drawing/2018/hyperlinkcolor" val="tx"/>
                              </a:ext>
                            </a:extLst>
                          </a:hlinkClick>
                        </a:rPr>
                        <a:t>https://www.fca.org.uk/scamsmart</a:t>
                      </a:r>
                      <a:r>
                        <a:rPr lang="en-GB" sz="800" b="0" i="0" u="none" strike="noStrike" kern="1200" noProof="0" dirty="0">
                          <a:solidFill>
                            <a:schemeClr val="tx2"/>
                          </a:solidFill>
                          <a:effectLst/>
                          <a:latin typeface="Verdana"/>
                        </a:rPr>
                        <a:t> #BeScamSmart</a:t>
                      </a:r>
                      <a:endParaRPr lang="en-GB" dirty="0">
                        <a:solidFill>
                          <a:schemeClr val="tx2"/>
                        </a:solidFill>
                      </a:endParaRPr>
                    </a:p>
                  </a:txBody>
                  <a:tcPr marL="47620" marR="47620" marT="0" marB="0">
                    <a:solidFill>
                      <a:schemeClr val="bg2"/>
                    </a:solidFill>
                  </a:tcPr>
                </a:tc>
                <a:extLst>
                  <a:ext uri="{0D108BD9-81ED-4DB2-BD59-A6C34878D82A}">
                    <a16:rowId xmlns:a16="http://schemas.microsoft.com/office/drawing/2014/main" val="2516189257"/>
                  </a:ext>
                </a:extLst>
              </a:tr>
            </a:tbl>
          </a:graphicData>
        </a:graphic>
      </p:graphicFrame>
    </p:spTree>
    <p:extLst>
      <p:ext uri="{BB962C8B-B14F-4D97-AF65-F5344CB8AC3E}">
        <p14:creationId xmlns:p14="http://schemas.microsoft.com/office/powerpoint/2010/main" val="1787608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Social media copy</a:t>
            </a:r>
          </a:p>
        </p:txBody>
      </p:sp>
      <p:sp>
        <p:nvSpPr>
          <p:cNvPr id="3" name="Slide Number Placeholder 2"/>
          <p:cNvSpPr>
            <a:spLocks noGrp="1"/>
          </p:cNvSpPr>
          <p:nvPr>
            <p:ph type="sldNum" sz="quarter" idx="10"/>
          </p:nvPr>
        </p:nvSpPr>
        <p:spPr/>
        <p:txBody>
          <a:bodyPr/>
          <a:lstStyle/>
          <a:p>
            <a:fld id="{2066355A-084C-D24E-9AD2-7E4FC41EA627}" type="slidenum">
              <a:rPr lang="en-US" smtClean="0"/>
              <a:pPr/>
              <a:t>9</a:t>
            </a:fld>
            <a:endParaRPr lang="en-US"/>
          </a:p>
        </p:txBody>
      </p:sp>
      <p:sp>
        <p:nvSpPr>
          <p:cNvPr id="5" name="Rectangle: Rounded Corners 4">
            <a:extLst>
              <a:ext uri="{FF2B5EF4-FFF2-40B4-BE49-F238E27FC236}">
                <a16:creationId xmlns:a16="http://schemas.microsoft.com/office/drawing/2014/main" id="{D73BCB3D-E7B4-4C6A-A5A5-8ABDB50EC275}"/>
              </a:ext>
            </a:extLst>
          </p:cNvPr>
          <p:cNvSpPr/>
          <p:nvPr/>
        </p:nvSpPr>
        <p:spPr>
          <a:xfrm>
            <a:off x="336514" y="2180324"/>
            <a:ext cx="8274354" cy="1078753"/>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GB" sz="1000" dirty="0">
                <a:solidFill>
                  <a:schemeClr val="tx2"/>
                </a:solidFill>
                <a:latin typeface="Verdana"/>
                <a:ea typeface="+mn-lt"/>
                <a:cs typeface="+mn-lt"/>
              </a:rPr>
              <a:t>If you receive a call guaranteeing you better returns on your #pension savings, it could be a scam.</a:t>
            </a:r>
            <a:endParaRPr lang="en-GB" sz="1000" dirty="0">
              <a:solidFill>
                <a:schemeClr val="tx2"/>
              </a:solidFill>
              <a:latin typeface="Verdana"/>
              <a:ea typeface="Verdana"/>
              <a:cs typeface="+mn-lt"/>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The safest thing to do is to hang up the phone.</a:t>
            </a:r>
            <a:endParaRPr lang="en-GB" sz="1000" dirty="0">
              <a:solidFill>
                <a:schemeClr val="tx2"/>
              </a:solidFill>
              <a:latin typeface="Verdana"/>
              <a:ea typeface="Verdana"/>
            </a:endParaRPr>
          </a:p>
          <a:p>
            <a:endParaRPr lang="en-GB" sz="1000" dirty="0">
              <a:solidFill>
                <a:schemeClr val="tx2"/>
              </a:solidFill>
              <a:latin typeface="Verdana"/>
              <a:ea typeface="+mn-lt"/>
              <a:cs typeface="+mn-lt"/>
            </a:endParaRPr>
          </a:p>
          <a:p>
            <a:r>
              <a:rPr lang="en-GB" sz="1000" dirty="0">
                <a:solidFill>
                  <a:schemeClr val="tx2"/>
                </a:solidFill>
                <a:latin typeface="Verdana"/>
                <a:ea typeface="+mn-lt"/>
                <a:cs typeface="+mn-lt"/>
              </a:rPr>
              <a:t>Find out how #pension #scams work, how to avoid them and what to do if you suspect anything. #ScamSmart</a:t>
            </a:r>
            <a:endParaRPr lang="en-GB" sz="1000" dirty="0">
              <a:solidFill>
                <a:schemeClr val="tx2"/>
              </a:solidFill>
              <a:latin typeface="Verdana"/>
              <a:ea typeface="Verdana"/>
            </a:endParaRPr>
          </a:p>
          <a:p>
            <a:r>
              <a:rPr lang="en-GB" sz="1000" dirty="0">
                <a:solidFill>
                  <a:schemeClr val="tx2"/>
                </a:solidFill>
                <a:latin typeface="Verdana"/>
                <a:ea typeface="+mn-lt"/>
                <a:cs typeface="+mn-lt"/>
              </a:rPr>
              <a:t>https://www.fca.org.uk/scamsmart </a:t>
            </a:r>
            <a:r>
              <a:rPr lang="en-GB" sz="1000" dirty="0">
                <a:solidFill>
                  <a:schemeClr val="tx2"/>
                </a:solidFill>
                <a:effectLst/>
                <a:latin typeface="Verdana"/>
                <a:ea typeface="Calibri" panose="020F0502020204030204" pitchFamily="34" charset="0"/>
                <a:cs typeface="Times New Roman"/>
              </a:rPr>
              <a:t>#BeScamSmart</a:t>
            </a:r>
            <a:r>
              <a:rPr lang="en-GB" sz="1000" i="1" dirty="0">
                <a:solidFill>
                  <a:schemeClr val="tx2"/>
                </a:solidFill>
                <a:latin typeface="Verdana"/>
                <a:ea typeface="Calibri" panose="020F0502020204030204" pitchFamily="34" charset="0"/>
                <a:cs typeface="Segoe UI"/>
              </a:rPr>
              <a:t> </a:t>
            </a:r>
            <a:endParaRPr lang="en-GB" sz="1000" u="sng" strike="noStrike" dirty="0">
              <a:solidFill>
                <a:schemeClr val="tx2"/>
              </a:solidFill>
              <a:effectLst/>
              <a:latin typeface="Verdana"/>
              <a:ea typeface="Calibri" panose="020F0502020204030204" pitchFamily="34" charset="0"/>
              <a:cs typeface="Times New Roman"/>
            </a:endParaRPr>
          </a:p>
        </p:txBody>
      </p:sp>
      <p:sp>
        <p:nvSpPr>
          <p:cNvPr id="7" name="Rectangle: Rounded Corners 6">
            <a:extLst>
              <a:ext uri="{FF2B5EF4-FFF2-40B4-BE49-F238E27FC236}">
                <a16:creationId xmlns:a16="http://schemas.microsoft.com/office/drawing/2014/main" id="{FB30CDBD-177C-49FC-9ADC-681CDA24207C}"/>
              </a:ext>
            </a:extLst>
          </p:cNvPr>
          <p:cNvSpPr/>
          <p:nvPr/>
        </p:nvSpPr>
        <p:spPr>
          <a:xfrm>
            <a:off x="305199" y="982599"/>
            <a:ext cx="8274354" cy="1121329"/>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nSpc>
                <a:spcPct val="107000"/>
              </a:lnSpc>
              <a:spcAft>
                <a:spcPts val="800"/>
              </a:spcAft>
            </a:pPr>
            <a:r>
              <a:rPr lang="en-GB" sz="1000" dirty="0">
                <a:solidFill>
                  <a:schemeClr val="tx2"/>
                </a:solidFill>
                <a:latin typeface="Verdana"/>
                <a:ea typeface="Verdana"/>
              </a:rPr>
              <a:t>Pensions scammers use free pension reviews as a tactic to gain access to your pension savings.</a:t>
            </a:r>
            <a:endParaRPr lang="en-US" dirty="0">
              <a:solidFill>
                <a:schemeClr val="tx2"/>
              </a:solidFill>
              <a:cs typeface="Calibri"/>
            </a:endParaRPr>
          </a:p>
          <a:p>
            <a:pPr>
              <a:lnSpc>
                <a:spcPct val="107000"/>
              </a:lnSpc>
              <a:spcAft>
                <a:spcPts val="800"/>
              </a:spcAft>
            </a:pPr>
            <a:r>
              <a:rPr lang="en-GB" sz="1000" dirty="0">
                <a:solidFill>
                  <a:schemeClr val="tx2"/>
                </a:solidFill>
                <a:latin typeface="Verdana"/>
                <a:ea typeface="Verdana"/>
              </a:rPr>
              <a:t>I</a:t>
            </a:r>
            <a:r>
              <a:rPr lang="en-GB" sz="1000" dirty="0">
                <a:solidFill>
                  <a:schemeClr val="tx2"/>
                </a:solidFill>
                <a:latin typeface="Verdana"/>
                <a:ea typeface="+mn-lt"/>
                <a:cs typeface="+mn-lt"/>
              </a:rPr>
              <a:t>f you are contacted about a free pension review, the safest thing to do is to hang up the phone.</a:t>
            </a:r>
            <a:endParaRPr lang="en-GB" dirty="0">
              <a:solidFill>
                <a:schemeClr val="tx2"/>
              </a:solidFill>
              <a:latin typeface="Calibri"/>
              <a:ea typeface="+mn-lt"/>
              <a:cs typeface="+mn-lt"/>
            </a:endParaRPr>
          </a:p>
          <a:p>
            <a:pPr>
              <a:lnSpc>
                <a:spcPct val="107000"/>
              </a:lnSpc>
              <a:spcAft>
                <a:spcPts val="800"/>
              </a:spcAft>
            </a:pPr>
            <a:r>
              <a:rPr lang="en-GB" sz="1000" dirty="0">
                <a:solidFill>
                  <a:schemeClr val="tx2"/>
                </a:solidFill>
                <a:latin typeface="Verdana"/>
                <a:ea typeface="+mn-lt"/>
                <a:cs typeface="+mn-lt"/>
              </a:rPr>
              <a:t>Learn how to protect yourself from #pension #scams</a:t>
            </a:r>
            <a:br>
              <a:rPr lang="en-GB" sz="1000" b="1" dirty="0">
                <a:solidFill>
                  <a:schemeClr val="tx2"/>
                </a:solidFill>
                <a:ea typeface="+mn-lt"/>
                <a:cs typeface="+mn-lt"/>
              </a:rPr>
            </a:br>
            <a:r>
              <a:rPr lang="en-GB" sz="1000" dirty="0">
                <a:solidFill>
                  <a:schemeClr val="tx2"/>
                </a:solidFill>
                <a:latin typeface="Verdana"/>
                <a:ea typeface="Verdana"/>
              </a:rPr>
              <a:t> </a:t>
            </a:r>
            <a:r>
              <a:rPr lang="en-GB" sz="1000" u="none" strike="noStrike" dirty="0">
                <a:solidFill>
                  <a:schemeClr val="tx2"/>
                </a:solidFill>
                <a:effectLst/>
                <a:latin typeface="Verdana"/>
                <a:ea typeface="Verdana"/>
              </a:rPr>
              <a:t>#BeScamSmart https://www.fca.org.uk/scamsmart</a:t>
            </a:r>
            <a:endParaRPr lang="en-GB" dirty="0">
              <a:solidFill>
                <a:schemeClr val="tx2"/>
              </a:solidFill>
              <a:cs typeface="Calibri"/>
            </a:endParaRPr>
          </a:p>
        </p:txBody>
      </p:sp>
      <p:sp>
        <p:nvSpPr>
          <p:cNvPr id="9" name="Rectangle: Rounded Corners 8">
            <a:extLst>
              <a:ext uri="{FF2B5EF4-FFF2-40B4-BE49-F238E27FC236}">
                <a16:creationId xmlns:a16="http://schemas.microsoft.com/office/drawing/2014/main" id="{BBA27D15-DABB-32EB-53D2-71C50E4D4484}"/>
              </a:ext>
            </a:extLst>
          </p:cNvPr>
          <p:cNvSpPr/>
          <p:nvPr/>
        </p:nvSpPr>
        <p:spPr>
          <a:xfrm>
            <a:off x="305198" y="3354638"/>
            <a:ext cx="8274354" cy="1078753"/>
          </a:xfrm>
          <a:prstGeom prst="roundRect">
            <a:avLst/>
          </a:prstGeom>
          <a:noFill/>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endParaRPr lang="en-GB" sz="1000" i="1" u="none" strike="noStrike">
              <a:solidFill>
                <a:schemeClr val="bg2"/>
              </a:solidFill>
              <a:effectLst/>
              <a:latin typeface="Verdana"/>
              <a:ea typeface="Calibri" panose="020F0502020204030204" pitchFamily="34" charset="0"/>
              <a:cs typeface="Times New Roman"/>
            </a:endParaRPr>
          </a:p>
        </p:txBody>
      </p:sp>
      <p:sp>
        <p:nvSpPr>
          <p:cNvPr id="8" name="TextBox 7">
            <a:extLst>
              <a:ext uri="{FF2B5EF4-FFF2-40B4-BE49-F238E27FC236}">
                <a16:creationId xmlns:a16="http://schemas.microsoft.com/office/drawing/2014/main" id="{EA589120-05AD-6FA6-3A0B-4B5A22FBDDA5}"/>
              </a:ext>
            </a:extLst>
          </p:cNvPr>
          <p:cNvSpPr txBox="1"/>
          <p:nvPr/>
        </p:nvSpPr>
        <p:spPr>
          <a:xfrm>
            <a:off x="374216" y="3423518"/>
            <a:ext cx="8207679"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solidFill>
                  <a:schemeClr val="tx2"/>
                </a:solidFill>
                <a:latin typeface="Verdana"/>
                <a:ea typeface="Verdana"/>
              </a:rPr>
              <a:t>Pension scammers use high pressure sales tactics, such as offering you time-limited deals to release your pension early. </a:t>
            </a:r>
          </a:p>
          <a:p>
            <a:endParaRPr lang="en-US" sz="1000" dirty="0">
              <a:solidFill>
                <a:schemeClr val="tx2"/>
              </a:solidFill>
              <a:latin typeface="Verdana"/>
              <a:ea typeface="Verdana"/>
            </a:endParaRPr>
          </a:p>
          <a:p>
            <a:r>
              <a:rPr lang="en-US" sz="1000" dirty="0">
                <a:solidFill>
                  <a:schemeClr val="tx2"/>
                </a:solidFill>
                <a:latin typeface="Verdana"/>
                <a:ea typeface="Verdana"/>
              </a:rPr>
              <a:t>If you get a cold call about your pension, the safest thing to do is to hang up.</a:t>
            </a:r>
          </a:p>
          <a:p>
            <a:endParaRPr lang="en-US" sz="1000" dirty="0">
              <a:solidFill>
                <a:schemeClr val="tx2"/>
              </a:solidFill>
              <a:latin typeface="Verdana"/>
              <a:ea typeface="Verdana"/>
            </a:endParaRPr>
          </a:p>
          <a:p>
            <a:r>
              <a:rPr lang="en-US" sz="1000" dirty="0">
                <a:solidFill>
                  <a:schemeClr val="tx2"/>
                </a:solidFill>
                <a:latin typeface="Verdana"/>
                <a:ea typeface="Verdana"/>
              </a:rPr>
              <a:t>Learn how to protect yourself from #pension #scams #BeScamSmart https://www.fca.org.uk/scamsmart</a:t>
            </a:r>
          </a:p>
        </p:txBody>
      </p:sp>
    </p:spTree>
    <p:extLst>
      <p:ext uri="{BB962C8B-B14F-4D97-AF65-F5344CB8AC3E}">
        <p14:creationId xmlns:p14="http://schemas.microsoft.com/office/powerpoint/2010/main" val="247834846"/>
      </p:ext>
    </p:extLst>
  </p:cSld>
  <p:clrMapOvr>
    <a:masterClrMapping/>
  </p:clrMapOvr>
</p:sld>
</file>

<file path=ppt/theme/theme1.xml><?xml version="1.0" encoding="utf-8"?>
<a:theme xmlns:a="http://schemas.openxmlformats.org/drawingml/2006/main" name="FCA_Theme">
  <a:themeElements>
    <a:clrScheme name="FCA_Theme">
      <a:dk1>
        <a:srgbClr val="701B45"/>
      </a:dk1>
      <a:lt1>
        <a:srgbClr val="EBEBEB"/>
      </a:lt1>
      <a:dk2>
        <a:srgbClr val="000000"/>
      </a:dk2>
      <a:lt2>
        <a:srgbClr val="FFFFFF"/>
      </a:lt2>
      <a:accent1>
        <a:srgbClr val="701B45"/>
      </a:accent1>
      <a:accent2>
        <a:srgbClr val="FF585D"/>
      </a:accent2>
      <a:accent3>
        <a:srgbClr val="003C71"/>
      </a:accent3>
      <a:accent4>
        <a:srgbClr val="00A3E0"/>
      </a:accent4>
      <a:accent5>
        <a:srgbClr val="004851"/>
      </a:accent5>
      <a:accent6>
        <a:srgbClr val="00BFB3"/>
      </a:accent6>
      <a:hlink>
        <a:srgbClr val="701B45"/>
      </a:hlink>
      <a:folHlink>
        <a:srgbClr val="FF585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ommunications Campaigns Document" ma:contentTypeID="0x0101005A9549D9A06FAF49B2796176C16A6E11040500537B15D7845AE84B9A0ED071DB7988A8" ma:contentTypeVersion="91" ma:contentTypeDescription="Communications Campaigns Document" ma:contentTypeScope="" ma:versionID="f00021519dc8401b6d4ca4d79efa0197">
  <xsd:schema xmlns:xsd="http://www.w3.org/2001/XMLSchema" xmlns:xs="http://www.w3.org/2001/XMLSchema" xmlns:p="http://schemas.microsoft.com/office/2006/metadata/properties" xmlns:ns1="http://schemas.microsoft.com/sharepoint/v3" xmlns:ns2="964f0a7c-bcf0-4337-b577-3747e0a5c4bc" targetNamespace="http://schemas.microsoft.com/office/2006/metadata/properties" ma:root="true" ma:fieldsID="5923935172a5fb3903a862195e2a6726" ns1:_="" ns2:_="">
    <xsd:import namespace="http://schemas.microsoft.com/sharepoint/v3"/>
    <xsd:import namespace="964f0a7c-bcf0-4337-b577-3747e0a5c4bc"/>
    <xsd:element name="properties">
      <xsd:complexType>
        <xsd:sequence>
          <xsd:element name="documentManagement">
            <xsd:complexType>
              <xsd:all>
                <xsd:element ref="ns2:TaxCatchAll" minOccurs="0"/>
                <xsd:element ref="ns2:TaxCatchAllLabel" minOccurs="0"/>
                <xsd:element ref="ns2:j863df97efa040da9c8165feb4e31e75" minOccurs="0"/>
                <xsd:element ref="ns2:i7382953a7c14d49b483126af46f0dd6" minOccurs="0"/>
                <xsd:element ref="ns2:_dlc_DocId" minOccurs="0"/>
                <xsd:element ref="ns2:_dlc_DocIdUrl" minOccurs="0"/>
                <xsd:element ref="ns2:_dlc_DocIdPersistId" minOccurs="0"/>
                <xsd:element ref="ns1:fca_mig_source" minOccurs="0"/>
                <xsd:element ref="ns1:fca_mig_full_path" minOccurs="0"/>
                <xsd:element ref="ns1:fca_mig_partial_path" minOccurs="0"/>
                <xsd:element ref="ns1:fca_livelink_obj_id" minOccurs="0"/>
                <xsd:element ref="ns1:fca_mig_date" minOccurs="0"/>
                <xsd:element ref="ns1:fca_retention_trg_date" minOccurs="0"/>
                <xsd:element ref="ns1:fca_livelink_description" minOccurs="0"/>
                <xsd:element ref="ns1:fca_livelink_recstatus" minOccurs="0"/>
                <xsd:element ref="ns1:fca_livelink_recstatus_date" minOccurs="0"/>
                <xsd:element ref="ns2:f636ce2d7e6e4f18aa820830b8415f4c" minOccurs="0"/>
                <xsd:element ref="ns2:l472f968bb124e4ea02670da74e32326" minOccurs="0"/>
                <xsd:element ref="ns2:pb3cfb6e9b2144c9bd3da93ef541433f" minOccurs="0"/>
                <xsd:element ref="ns2:fca_livelink_local_metadata" minOccurs="0"/>
                <xsd:element ref="ns1:fca_livelink_accessed_date" minOccurs="0"/>
                <xsd:element ref="ns2:fca_mig_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ca_mig_source" ma:index="17" nillable="true" ma:displayName="Source" ma:internalName="fca_mig_source">
      <xsd:simpleType>
        <xsd:restriction base="dms:Text"/>
      </xsd:simpleType>
    </xsd:element>
    <xsd:element name="fca_mig_full_path" ma:index="18" nillable="true" ma:displayName="Full Source Path" ma:internalName="fca_mig_full_path">
      <xsd:simpleType>
        <xsd:restriction base="dms:Note">
          <xsd:maxLength value="255"/>
        </xsd:restriction>
      </xsd:simpleType>
    </xsd:element>
    <xsd:element name="fca_mig_partial_path" ma:index="19" nillable="true" ma:displayName="Partial Source Path" ma:internalName="fca_mig_partial_path">
      <xsd:simpleType>
        <xsd:restriction base="dms:Note">
          <xsd:maxLength value="255"/>
        </xsd:restriction>
      </xsd:simpleType>
    </xsd:element>
    <xsd:element name="fca_livelink_obj_id" ma:index="20" nillable="true" ma:displayName="Livelink Object Id" ma:internalName="fca_livelink_obj_id">
      <xsd:simpleType>
        <xsd:restriction base="dms:Text"/>
      </xsd:simpleType>
    </xsd:element>
    <xsd:element name="fca_mig_date" ma:index="21" nillable="true" ma:displayName="Source Migration Date" ma:format="DateOnly" ma:internalName="fca_mig_date">
      <xsd:simpleType>
        <xsd:restriction base="dms:DateTime"/>
      </xsd:simpleType>
    </xsd:element>
    <xsd:element name="fca_retention_trg_date" ma:index="22" nillable="true" ma:displayName="Retention Date" ma:format="DateOnly" ma:internalName="fca_retention_trg_date">
      <xsd:simpleType>
        <xsd:restriction base="dms:DateTime"/>
      </xsd:simpleType>
    </xsd:element>
    <xsd:element name="fca_livelink_description" ma:index="23" nillable="true" ma:displayName="Description(Livelink)" ma:internalName="fca_livelink_description">
      <xsd:simpleType>
        <xsd:restriction base="dms:Note">
          <xsd:maxLength value="255"/>
        </xsd:restriction>
      </xsd:simpleType>
    </xsd:element>
    <xsd:element name="fca_livelink_recstatus" ma:index="24" nillable="true" ma:displayName="Records Status" ma:internalName="fca_livelink_recstatus">
      <xsd:simpleType>
        <xsd:restriction base="dms:Text"/>
      </xsd:simpleType>
    </xsd:element>
    <xsd:element name="fca_livelink_recstatus_date" ma:index="25" nillable="true" ma:displayName="Records Status Date" ma:format="DateOnly" ma:internalName="fca_livelink_recstatus_date">
      <xsd:simpleType>
        <xsd:restriction base="dms:DateTime"/>
      </xsd:simpleType>
    </xsd:element>
    <xsd:element name="fca_livelink_accessed_date" ma:index="33" nillable="true" ma:displayName="Last Accessed Date" ma:format="DateOnly" ma:internalName="fca_livelink_accessed_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64f0a7c-bcf0-4337-b577-3747e0a5c4b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09eceef5-69f6-4bff-b4ab-a686e577e161}" ma:internalName="TaxCatchAll" ma:showField="CatchAllData" ma:web="50ba8450-4c7a-4f99-bc3d-df0ea118ae0c">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09eceef5-69f6-4bff-b4ab-a686e577e161}" ma:internalName="TaxCatchAllLabel" ma:readOnly="true" ma:showField="CatchAllDataLabel" ma:web="50ba8450-4c7a-4f99-bc3d-df0ea118ae0c">
      <xsd:complexType>
        <xsd:complexContent>
          <xsd:extension base="dms:MultiChoiceLookup">
            <xsd:sequence>
              <xsd:element name="Value" type="dms:Lookup" maxOccurs="unbounded" minOccurs="0" nillable="true"/>
            </xsd:sequence>
          </xsd:extension>
        </xsd:complexContent>
      </xsd:complexType>
    </xsd:element>
    <xsd:element name="j863df97efa040da9c8165feb4e31e75" ma:index="10" ma:taxonomy="true" ma:internalName="j863df97efa040da9c8165feb4e31e75" ma:taxonomyFieldName="fca_information_classification" ma:displayName="Information Classification" ma:default="4;#FCA Official|d07129ec-4894-4cda-af0c-a925cb68d6e3" ma:fieldId="{3863df97-efa0-40da-9c81-65feb4e31e75}" ma:sspId="141bad0b-5ec6-4ecd-811e-f9d8ff358b9c" ma:termSetId="1f854455-1460-4e20-9f4d-cbd019a1a236" ma:anchorId="00000000-0000-0000-0000-000000000000" ma:open="false" ma:isKeyword="false">
      <xsd:complexType>
        <xsd:sequence>
          <xsd:element ref="pc:Terms" minOccurs="0" maxOccurs="1"/>
        </xsd:sequence>
      </xsd:complexType>
    </xsd:element>
    <xsd:element name="i7382953a7c14d49b483126af46f0dd6" ma:index="12" ma:taxonomy="true" ma:internalName="i7382953a7c14d49b483126af46f0dd6" ma:taxonomyFieldName="fca_document_purpose" ma:displayName="Document Purpose" ma:readOnly="false" ma:fieldId="{27382953-a7c1-4d49-b483-126af46f0dd6}" ma:taxonomyMulti="true" ma:sspId="141bad0b-5ec6-4ecd-811e-f9d8ff358b9c" ma:termSetId="8643fc3f-c8a3-4ea7-8c0a-a86eca4242b7" ma:anchorId="00000000-0000-0000-0000-000000000000" ma:open="false" ma:isKeyword="false">
      <xsd:complexType>
        <xsd:sequence>
          <xsd:element ref="pc:Terms" minOccurs="0" maxOccurs="1"/>
        </xsd:sequence>
      </xsd:complexType>
    </xsd:element>
    <xsd:element name="_dlc_DocId" ma:index="14" nillable="true" ma:displayName="Document ID Value" ma:description="The value of the document ID assigned to this item." ma:internalName="_dlc_DocId" ma:readOnly="true">
      <xsd:simpleType>
        <xsd:restriction base="dms:Text"/>
      </xsd:simpleType>
    </xsd:element>
    <xsd:element name="_dlc_DocIdUrl" ma:index="1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fault="1" ma:description="Keep ID on add." ma:hidden="true" ma:internalName="_dlc_DocIdPersistId" ma:readOnly="true">
      <xsd:simpleType>
        <xsd:restriction base="dms:Boolean"/>
      </xsd:simpleType>
    </xsd:element>
    <xsd:element name="f636ce2d7e6e4f18aa820830b8415f4c" ma:index="26" ma:taxonomy="true" ma:internalName="f636ce2d7e6e4f18aa820830b8415f4c" ma:taxonomyFieldName="fca_comms_activity_type" ma:displayName="Activity Type" ma:fieldId="{f636ce2d-7e6e-4f18-aa82-0830b8415f4c}" ma:sspId="141bad0b-5ec6-4ecd-811e-f9d8ff358b9c" ma:termSetId="bddcb96c-37b6-4b71-a7d1-cd05f3be737d" ma:anchorId="00000000-0000-0000-0000-000000000000" ma:open="false" ma:isKeyword="false">
      <xsd:complexType>
        <xsd:sequence>
          <xsd:element ref="pc:Terms" minOccurs="0" maxOccurs="1"/>
        </xsd:sequence>
      </xsd:complexType>
    </xsd:element>
    <xsd:element name="l472f968bb124e4ea02670da74e32326" ma:index="28" ma:taxonomy="true" ma:internalName="l472f968bb124e4ea02670da74e32326" ma:taxonomyFieldName="fca_comms_agency" ma:displayName="Agency" ma:fieldId="{5472f968-bb12-4e4e-a026-70da74e32326}" ma:sspId="141bad0b-5ec6-4ecd-811e-f9d8ff358b9c" ma:termSetId="ebd37ef2-e92d-4598-a0a5-9438df598e2d" ma:anchorId="00000000-0000-0000-0000-000000000000" ma:open="false" ma:isKeyword="false">
      <xsd:complexType>
        <xsd:sequence>
          <xsd:element ref="pc:Terms" minOccurs="0" maxOccurs="1"/>
        </xsd:sequence>
      </xsd:complexType>
    </xsd:element>
    <xsd:element name="pb3cfb6e9b2144c9bd3da93ef541433f" ma:index="30" ma:taxonomy="true" ma:internalName="pb3cfb6e9b2144c9bd3da93ef541433f" ma:taxonomyFieldName="fca_financial_year" ma:displayName="Financial Year" ma:fieldId="{9b3cfb6e-9b21-44c9-bd3d-a93ef541433f}" ma:sspId="141bad0b-5ec6-4ecd-811e-f9d8ff358b9c" ma:termSetId="01228b46-8d17-4c55-918d-82f0acb067fa" ma:anchorId="00000000-0000-0000-0000-000000000000" ma:open="false" ma:isKeyword="false">
      <xsd:complexType>
        <xsd:sequence>
          <xsd:element ref="pc:Terms" minOccurs="0" maxOccurs="1"/>
        </xsd:sequence>
      </xsd:complexType>
    </xsd:element>
    <xsd:element name="fca_livelink_local_metadata" ma:index="32" nillable="true" ma:displayName="Local Livelink Metadata" ma:internalName="fca_livelink_local_metadata">
      <xsd:simpleType>
        <xsd:restriction base="dms:Note">
          <xsd:maxLength value="255"/>
        </xsd:restriction>
      </xsd:simpleType>
    </xsd:element>
    <xsd:element name="fca_mig_stage" ma:index="34" nillable="true" ma:displayName="Migration Stage" ma:default="0" ma:internalName="fca_mig_stage"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SharedContentType xmlns="Microsoft.SharePoint.Taxonomy.ContentTypeSync" SourceId="141bad0b-5ec6-4ecd-811e-f9d8ff358b9c" ContentTypeId="0x0101005A9549D9A06FAF49B2796176C16A6E110405" PreviousValue="false"/>
</file>

<file path=customXml/item4.xml><?xml version="1.0" encoding="utf-8"?>
<p:properties xmlns:p="http://schemas.microsoft.com/office/2006/metadata/properties" xmlns:xsi="http://www.w3.org/2001/XMLSchema-instance" xmlns:pc="http://schemas.microsoft.com/office/infopath/2007/PartnerControls">
  <documentManagement>
    <_dlc_DocId xmlns="964f0a7c-bcf0-4337-b577-3747e0a5c4bc">EHKDHRJ2DS6J-463554372-140</_dlc_DocId>
    <_dlc_DocIdUrl xmlns="964f0a7c-bcf0-4337-b577-3747e0a5c4bc">
      <Url>https://thefca.sharepoint.com/sites/Cam/_layouts/15/DocIdRedir.aspx?ID=EHKDHRJ2DS6J-463554372-140</Url>
      <Description>EHKDHRJ2DS6J-463554372-140</Description>
    </_dlc_DocIdUrl>
    <fca_mig_date xmlns="http://schemas.microsoft.com/sharepoint/v3">2021-11-11T04:10:46+00:00</fca_mig_date>
    <i7382953a7c14d49b483126af46f0dd6 xmlns="964f0a7c-bcf0-4337-b577-3747e0a5c4bc">
      <Terms xmlns="http://schemas.microsoft.com/office/infopath/2007/PartnerControls">
        <TermInfo xmlns="http://schemas.microsoft.com/office/infopath/2007/PartnerControls">
          <TermName xmlns="http://schemas.microsoft.com/office/infopath/2007/PartnerControls">Strategy ＆ Planning</TermName>
          <TermId xmlns="http://schemas.microsoft.com/office/infopath/2007/PartnerControls">0d30602f-5566-4f01-8898-5a6a34198c05</TermId>
        </TermInfo>
      </Terms>
    </i7382953a7c14d49b483126af46f0dd6>
    <fca_livelink_local_metadata xmlns="964f0a7c-bcf0-4337-b577-3747e0a5c4bc">{"General":{"Business Owner":null},"Legal Advice":{"Legal Advice":null},"Security":{"Security Handling":null}}</fca_livelink_local_metadata>
    <fca_livelink_obj_id xmlns="http://schemas.microsoft.com/sharepoint/v3">58353673</fca_livelink_obj_id>
    <fca_livelink_accessed_date xmlns="http://schemas.microsoft.com/sharepoint/v3">2021-01-28T14:06:20+00:00</fca_livelink_accessed_date>
    <fca_mig_stage xmlns="964f0a7c-bcf0-4337-b577-3747e0a5c4bc" xsi:nil="true"/>
    <j863df97efa040da9c8165feb4e31e75 xmlns="964f0a7c-bcf0-4337-b577-3747e0a5c4bc">
      <Terms xmlns="http://schemas.microsoft.com/office/infopath/2007/PartnerControls">
        <TermInfo xmlns="http://schemas.microsoft.com/office/infopath/2007/PartnerControls">
          <TermName xmlns="http://schemas.microsoft.com/office/infopath/2007/PartnerControls">FCA Official</TermName>
          <TermId xmlns="http://schemas.microsoft.com/office/infopath/2007/PartnerControls">d07129ec-4894-4cda-af0c-a925cb68d6e3</TermId>
        </TermInfo>
      </Terms>
    </j863df97efa040da9c8165feb4e31e75>
    <fca_mig_source xmlns="http://schemas.microsoft.com/sharepoint/v3">LLA</fca_mig_source>
    <fca_livelink_description xmlns="http://schemas.microsoft.com/sharepoint/v3" xsi:nil="true"/>
    <fca_mig_full_path xmlns="http://schemas.microsoft.com/sharepoint/v3">Communications/Editorial and Digital/Design/Word_ExcelTemplates Publications_Letterheads_Documents_Graphs/PowerPoint Templates</fca_mig_full_path>
    <TaxCatchAll xmlns="964f0a7c-bcf0-4337-b577-3747e0a5c4bc">
      <Value>27</Value>
      <Value>4</Value>
      <Value>35</Value>
      <Value>64</Value>
      <Value>49</Value>
    </TaxCatchAll>
    <fca_livelink_recstatus xmlns="http://schemas.microsoft.com/sharepoint/v3" xsi:nil="true"/>
    <fca_retention_trg_date xmlns="http://schemas.microsoft.com/sharepoint/v3" xsi:nil="true"/>
    <fca_livelink_recstatus_date xmlns="http://schemas.microsoft.com/sharepoint/v3" xsi:nil="true"/>
    <fca_mig_partial_path xmlns="http://schemas.microsoft.com/sharepoint/v3">Word_ExcelTemplates Publications_Letterheads_Documents_Graphs/PowerPoint Templates</fca_mig_partial_path>
    <_dlc_DocIdPersistId xmlns="964f0a7c-bcf0-4337-b577-3747e0a5c4bc">false</_dlc_DocIdPersistId>
    <pb3cfb6e9b2144c9bd3da93ef541433f xmlns="964f0a7c-bcf0-4337-b577-3747e0a5c4bc">
      <Terms xmlns="http://schemas.microsoft.com/office/infopath/2007/PartnerControls">
        <TermInfo xmlns="http://schemas.microsoft.com/office/infopath/2007/PartnerControls">
          <TermName xmlns="http://schemas.microsoft.com/office/infopath/2007/PartnerControls">2022-2023</TermName>
          <TermId xmlns="http://schemas.microsoft.com/office/infopath/2007/PartnerControls">b74fbcba-a029-4b2f-86c5-c5c0c3fdb585</TermId>
        </TermInfo>
      </Terms>
    </pb3cfb6e9b2144c9bd3da93ef541433f>
    <l472f968bb124e4ea02670da74e32326 xmlns="964f0a7c-bcf0-4337-b577-3747e0a5c4bc">
      <Terms xmlns="http://schemas.microsoft.com/office/infopath/2007/PartnerControls">
        <TermInfo xmlns="http://schemas.microsoft.com/office/infopath/2007/PartnerControls">
          <TermName xmlns="http://schemas.microsoft.com/office/infopath/2007/PartnerControls">FCA</TermName>
          <TermId xmlns="http://schemas.microsoft.com/office/infopath/2007/PartnerControls">e4c58040-22de-4698-88ea-00bea13854b0</TermId>
        </TermInfo>
      </Terms>
    </l472f968bb124e4ea02670da74e32326>
    <f636ce2d7e6e4f18aa820830b8415f4c xmlns="964f0a7c-bcf0-4337-b577-3747e0a5c4bc">
      <Terms xmlns="http://schemas.microsoft.com/office/infopath/2007/PartnerControls">
        <TermInfo xmlns="http://schemas.microsoft.com/office/infopath/2007/PartnerControls">
          <TermName xmlns="http://schemas.microsoft.com/office/infopath/2007/PartnerControls">Partnerships</TermName>
          <TermId xmlns="http://schemas.microsoft.com/office/infopath/2007/PartnerControls">62692d6e-6018-48d8-ae7a-6b239116d2ca</TermId>
        </TermInfo>
      </Terms>
    </f636ce2d7e6e4f18aa820830b8415f4c>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23368C-FCB9-4977-BF62-66D31837BE23}">
  <ds:schemaRefs>
    <ds:schemaRef ds:uri="964f0a7c-bcf0-4337-b577-3747e0a5c4b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CF26718-E0BC-4869-B799-D747725E584D}">
  <ds:schemaRefs>
    <ds:schemaRef ds:uri="http://schemas.microsoft.com/sharepoint/events"/>
  </ds:schemaRefs>
</ds:datastoreItem>
</file>

<file path=customXml/itemProps3.xml><?xml version="1.0" encoding="utf-8"?>
<ds:datastoreItem xmlns:ds="http://schemas.openxmlformats.org/officeDocument/2006/customXml" ds:itemID="{E18CF452-BFB2-49D1-8684-0FF077F4DA6A}">
  <ds:schemaRefs>
    <ds:schemaRef ds:uri="Microsoft.SharePoint.Taxonomy.ContentTypeSync"/>
  </ds:schemaRefs>
</ds:datastoreItem>
</file>

<file path=customXml/itemProps4.xml><?xml version="1.0" encoding="utf-8"?>
<ds:datastoreItem xmlns:ds="http://schemas.openxmlformats.org/officeDocument/2006/customXml" ds:itemID="{E84C3184-58B0-4479-847B-3C1C7E7CCB29}">
  <ds:schemaRefs>
    <ds:schemaRef ds:uri="34a2eb89-4e62-4334-9588-1ccd47606a5e"/>
    <ds:schemaRef ds:uri="964f0a7c-bcf0-4337-b577-3747e0a5c4bc"/>
    <ds:schemaRef ds:uri="eb0cc72e-05de-48ba-8073-56cb1d5a67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5.xml><?xml version="1.0" encoding="utf-8"?>
<ds:datastoreItem xmlns:ds="http://schemas.openxmlformats.org/officeDocument/2006/customXml" ds:itemID="{EC1873DD-FA5B-47E3-867A-ED1DA9379C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FCAJ5338_Staff_Template</Template>
  <TotalTime>0</TotalTime>
  <Words>1152</Words>
  <Application>Microsoft Office PowerPoint</Application>
  <PresentationFormat>On-screen Show (16:9)</PresentationFormat>
  <Paragraphs>145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Verdana</vt:lpstr>
      <vt:lpstr>Wingdings</vt:lpstr>
      <vt:lpstr>FCA_Theme</vt:lpstr>
      <vt:lpstr>PowerPoint Presentation</vt:lpstr>
      <vt:lpstr>PowerPoint Presentation</vt:lpstr>
      <vt:lpstr>Background</vt:lpstr>
      <vt:lpstr>Supporting the campaign</vt:lpstr>
      <vt:lpstr>Resources</vt:lpstr>
      <vt:lpstr>How to guide</vt:lpstr>
      <vt:lpstr>FCA Social media schedule</vt:lpstr>
      <vt:lpstr>FCA Social media schedule continued</vt:lpstr>
      <vt:lpstr>Social media copy</vt:lpstr>
      <vt:lpstr>Social media copy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PowerPoint-Widescreen-OFFICIAL.pptx</dc:title>
  <dc:creator>Claire Mackessy</dc:creator>
  <cp:lastModifiedBy>Kaya Venning</cp:lastModifiedBy>
  <cp:revision>61</cp:revision>
  <dcterms:created xsi:type="dcterms:W3CDTF">2019-01-09T11:11:52Z</dcterms:created>
  <dcterms:modified xsi:type="dcterms:W3CDTF">2022-10-05T10:46:31Z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0x0101005A9549D9A06FAF49B2796176C16A6E11040500537B15D7845AE84B9A0ED071DB7988A8</vt:lpwstr>
  </property>
  <property fmtid="{D5CDD505-2E9C-101B-9397-08002B2CF9AE}" pid="3" name="fca_mig_date">
    <vt:filetime>2021-05-26T12:15:23Z</vt:filetime>
  </property>
  <property fmtid="{D5CDD505-2E9C-101B-9397-08002B2CF9AE}" pid="4" name="fca_livelink_local_metadata">
    <vt:lpwstr>{"General":{"Business Owner":null},"Legal Advice":{"Legal Advice":null},"Security":{"Security Handling":null}}</vt:lpwstr>
  </property>
  <property fmtid="{D5CDD505-2E9C-101B-9397-08002B2CF9AE}" pid="5" name="fca_livelink_accessed_date">
    <vt:filetime>2021-01-28T14:06:20Z</vt:filetime>
  </property>
  <property fmtid="{D5CDD505-2E9C-101B-9397-08002B2CF9AE}" pid="6" name="fca_document_purpose">
    <vt:lpwstr>27;#Strategy ＆ Planning|0d30602f-5566-4f01-8898-5a6a34198c05</vt:lpwstr>
  </property>
  <property fmtid="{D5CDD505-2E9C-101B-9397-08002B2CF9AE}" pid="7" name="fca_mig_source">
    <vt:lpwstr>LiveLink</vt:lpwstr>
  </property>
  <property fmtid="{D5CDD505-2E9C-101B-9397-08002B2CF9AE}" pid="8" name="fca_mig_partial_path">
    <vt:lpwstr>Word_ExcelTemplates Publications_Letterheads_Documents_Graphs/PowerPoint Templates</vt:lpwstr>
  </property>
  <property fmtid="{D5CDD505-2E9C-101B-9397-08002B2CF9AE}" pid="9" name="fca_livelink_obj_id">
    <vt:lpwstr>58353673</vt:lpwstr>
  </property>
  <property fmtid="{D5CDD505-2E9C-101B-9397-08002B2CF9AE}" pid="10" name="fca_mig_full_path">
    <vt:lpwstr>Communications/Editorial and Digital/Design/Word_ExcelTemplates Publications_Letterheads_Documents_Graphs/PowerPoint Templates</vt:lpwstr>
  </property>
  <property fmtid="{D5CDD505-2E9C-101B-9397-08002B2CF9AE}" pid="11" name="fca_information_classification">
    <vt:lpwstr>4;#FCA Official|d07129ec-4894-4cda-af0c-a925cb68d6e3</vt:lpwstr>
  </property>
  <property fmtid="{D5CDD505-2E9C-101B-9397-08002B2CF9AE}" pid="12" name="i7382953a7c14d49b483126af46f0dd6">
    <vt:lpwstr/>
  </property>
  <property fmtid="{D5CDD505-2E9C-101B-9397-08002B2CF9AE}" pid="13" name="TaxCatchAll">
    <vt:lpwstr/>
  </property>
  <property fmtid="{D5CDD505-2E9C-101B-9397-08002B2CF9AE}" pid="14" name="j863df97efa040da9c8165feb4e31e75">
    <vt:lpwstr/>
  </property>
  <property fmtid="{D5CDD505-2E9C-101B-9397-08002B2CF9AE}" pid="15" name="xd_ProgID">
    <vt:lpwstr/>
  </property>
  <property fmtid="{D5CDD505-2E9C-101B-9397-08002B2CF9AE}" pid="16" name="ComplianceAssetId">
    <vt:lpwstr/>
  </property>
  <property fmtid="{D5CDD505-2E9C-101B-9397-08002B2CF9AE}" pid="17" name="TemplateUrl">
    <vt:lpwstr/>
  </property>
  <property fmtid="{D5CDD505-2E9C-101B-9397-08002B2CF9AE}" pid="18" name="fca_month">
    <vt:lpwstr/>
  </property>
  <property fmtid="{D5CDD505-2E9C-101B-9397-08002B2CF9AE}" pid="19" name="fca_year">
    <vt:lpwstr/>
  </property>
  <property fmtid="{D5CDD505-2E9C-101B-9397-08002B2CF9AE}" pid="20" name="_dlc_DocIdItemGuid">
    <vt:lpwstr>e665b4ad-074e-46bd-a66d-d72dc3ccd797</vt:lpwstr>
  </property>
  <property fmtid="{D5CDD505-2E9C-101B-9397-08002B2CF9AE}" pid="21" name="_ExtendedDescription">
    <vt:lpwstr/>
  </property>
  <property fmtid="{D5CDD505-2E9C-101B-9397-08002B2CF9AE}" pid="22" name="TriggerFlowInfo">
    <vt:lpwstr/>
  </property>
  <property fmtid="{D5CDD505-2E9C-101B-9397-08002B2CF9AE}" pid="23" name="xd_Signature">
    <vt:bool>false</vt:bool>
  </property>
  <property fmtid="{D5CDD505-2E9C-101B-9397-08002B2CF9AE}" pid="24" name="fca_financial_year">
    <vt:lpwstr>64;#2022-2023|b74fbcba-a029-4b2f-86c5-c5c0c3fdb585</vt:lpwstr>
  </property>
  <property fmtid="{D5CDD505-2E9C-101B-9397-08002B2CF9AE}" pid="25" name="fca_comms_activity_type">
    <vt:lpwstr>49;#Partnerships|62692d6e-6018-48d8-ae7a-6b239116d2ca</vt:lpwstr>
  </property>
  <property fmtid="{D5CDD505-2E9C-101B-9397-08002B2CF9AE}" pid="26" name="fca_comms_agency">
    <vt:lpwstr>35;#FCA|e4c58040-22de-4698-88ea-00bea13854b0</vt:lpwstr>
  </property>
</Properties>
</file>